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87" r:id="rId2"/>
    <p:sldId id="256" r:id="rId3"/>
    <p:sldId id="388" r:id="rId4"/>
    <p:sldId id="385" r:id="rId5"/>
    <p:sldId id="359" r:id="rId6"/>
    <p:sldId id="360" r:id="rId7"/>
    <p:sldId id="261" r:id="rId8"/>
    <p:sldId id="262" r:id="rId9"/>
    <p:sldId id="361" r:id="rId10"/>
    <p:sldId id="390" r:id="rId11"/>
    <p:sldId id="362" r:id="rId12"/>
    <p:sldId id="263" r:id="rId13"/>
    <p:sldId id="264" r:id="rId14"/>
    <p:sldId id="265" r:id="rId15"/>
    <p:sldId id="268" r:id="rId16"/>
    <p:sldId id="363" r:id="rId17"/>
    <p:sldId id="266" r:id="rId18"/>
    <p:sldId id="267" r:id="rId19"/>
    <p:sldId id="270" r:id="rId20"/>
    <p:sldId id="365" r:id="rId21"/>
    <p:sldId id="366" r:id="rId22"/>
    <p:sldId id="271" r:id="rId23"/>
    <p:sldId id="392" r:id="rId24"/>
    <p:sldId id="393" r:id="rId25"/>
    <p:sldId id="394" r:id="rId26"/>
    <p:sldId id="395" r:id="rId27"/>
    <p:sldId id="272" r:id="rId28"/>
    <p:sldId id="273" r:id="rId29"/>
    <p:sldId id="274" r:id="rId30"/>
    <p:sldId id="275" r:id="rId31"/>
    <p:sldId id="276" r:id="rId32"/>
    <p:sldId id="367" r:id="rId33"/>
    <p:sldId id="278" r:id="rId34"/>
    <p:sldId id="279" r:id="rId35"/>
    <p:sldId id="280" r:id="rId36"/>
    <p:sldId id="281" r:id="rId37"/>
    <p:sldId id="370" r:id="rId38"/>
    <p:sldId id="373" r:id="rId39"/>
    <p:sldId id="374" r:id="rId40"/>
    <p:sldId id="283" r:id="rId41"/>
    <p:sldId id="284" r:id="rId42"/>
    <p:sldId id="285" r:id="rId43"/>
    <p:sldId id="376" r:id="rId44"/>
    <p:sldId id="286" r:id="rId45"/>
    <p:sldId id="288" r:id="rId46"/>
    <p:sldId id="287" r:id="rId47"/>
    <p:sldId id="289" r:id="rId48"/>
    <p:sldId id="377" r:id="rId49"/>
    <p:sldId id="290" r:id="rId50"/>
    <p:sldId id="291" r:id="rId51"/>
    <p:sldId id="292" r:id="rId52"/>
    <p:sldId id="293" r:id="rId53"/>
    <p:sldId id="294" r:id="rId54"/>
    <p:sldId id="378" r:id="rId55"/>
    <p:sldId id="295" r:id="rId56"/>
    <p:sldId id="396" r:id="rId57"/>
    <p:sldId id="382" r:id="rId58"/>
    <p:sldId id="389" r:id="rId59"/>
    <p:sldId id="397" r:id="rId60"/>
    <p:sldId id="424" r:id="rId61"/>
    <p:sldId id="383" r:id="rId62"/>
    <p:sldId id="386" r:id="rId63"/>
    <p:sldId id="384" r:id="rId64"/>
    <p:sldId id="391" r:id="rId6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5" autoAdjust="0"/>
    <p:restoredTop sz="85888" autoAdjust="0"/>
  </p:normalViewPr>
  <p:slideViewPr>
    <p:cSldViewPr>
      <p:cViewPr varScale="1">
        <p:scale>
          <a:sx n="123" d="100"/>
          <a:sy n="123" d="100"/>
        </p:scale>
        <p:origin x="12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B86E86-DB0D-4E00-B1FF-AB0D7FF3C9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749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thank you for not dropping the class:</a:t>
            </a:r>
            <a:r>
              <a:rPr lang="en-US" altLang="zh-CN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altLang="zh-CN">
              <a:latin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truly appreciate your support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FB009FE-4DC9-4F4C-81A5-2161CAD7DC4A}" type="slidenum">
              <a:rPr lang="en-US" altLang="zh-CN"/>
              <a:pPr eaLnBrk="1" hangingPunct="1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4530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As an alternative, some applications choose soft real-time performance, 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which tolerates occasionally missed time constraint on an event, as long as not too many are missed.</a:t>
            </a:r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A79F713-763A-4F32-B677-1B16ECF7E380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7557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1FD47D7-1C52-4A70-90CE-1F0606F195C1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For PMD, Memory can be a substantial portion of the system cost; We need to economize memory usage. PMD hosts various applications and thus large volume of code; so we can optimize code size towared memory efficiency;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Besides, PMD also has limited power and has no fan for cooling; so economizing battery usage and heat dissipation technique are key to save energy;</a:t>
            </a:r>
          </a:p>
        </p:txBody>
      </p:sp>
    </p:spTree>
    <p:extLst>
      <p:ext uri="{BB962C8B-B14F-4D97-AF65-F5344CB8AC3E}">
        <p14:creationId xmlns:p14="http://schemas.microsoft.com/office/powerpoint/2010/main" val="2879130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3C4283-2A8F-43F0-BD94-9C88919DEA06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Desktops and laptops take largest market share and are most familiar to us.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They range from low-end netbooks to high-end workstations.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They usually cost hundreds to thousands of dollars</a:t>
            </a:r>
          </a:p>
        </p:txBody>
      </p:sp>
    </p:spTree>
    <p:extLst>
      <p:ext uri="{BB962C8B-B14F-4D97-AF65-F5344CB8AC3E}">
        <p14:creationId xmlns:p14="http://schemas.microsoft.com/office/powerpoint/2010/main" val="314551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4047125-D46D-4CA0-93B3-063D0A8CF17E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Desktops deliver high performance but cost affordable prices.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So they are the most important to customers and hence to computer designers.</a:t>
            </a:r>
          </a:p>
        </p:txBody>
      </p:sp>
    </p:spTree>
    <p:extLst>
      <p:ext uri="{BB962C8B-B14F-4D97-AF65-F5344CB8AC3E}">
        <p14:creationId xmlns:p14="http://schemas.microsoft.com/office/powerpoint/2010/main" val="2041268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Servers aim to provide large-scale and reliable file and computing services to desktops connected to them.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They constitute the backbone of large-scale enterprise computing.</a:t>
            </a:r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28C3A76-3DA8-4118-AB16-CA65E43799FA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145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B0758AB-D73E-4D44-82B4-2E60EF3B44E5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 major character of servers should be high availability, as server down usually costs a lot to hosting services.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For some critical network services like credit card authentication and ATM operations, server failure comes at too high a cost.  </a:t>
            </a:r>
          </a:p>
        </p:txBody>
      </p:sp>
    </p:spTree>
    <p:extLst>
      <p:ext uri="{BB962C8B-B14F-4D97-AF65-F5344CB8AC3E}">
        <p14:creationId xmlns:p14="http://schemas.microsoft.com/office/powerpoint/2010/main" val="288494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Servers should also be scalable, that is, they should be capable of handling a large volume of service requests. 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Toward this, it might need to enhance computing and storage capacity.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We also expect that servers have high throughput, that is, handling more requests in a unit time.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BF4DCF4-08C2-4A1B-BB89-C95E6A123C80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0867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D389DF4-0816-4909-9452-CC59BF736169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Clusters are also known as werehouse-scale computers; they are collections of pcs/servers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Then the connected computers can act as a single larger computer.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Its Characteristics are similar to its components, that is, desktop and server: which are, for example, price-performance and availability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Besides, since it consists of a bunch of computers altogether, we need to economize its power consumption;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26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Embedded computers just hide everywhere. They are in cameras, washing machines, drones, and even our cars.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65FABC0-0EEE-4ADB-9550-0A3E857DBCA0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461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How can we differ embedded computers from non-embedded ones?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 key clue is whether a computer got the ability to run third-party software.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After all, embedded computers are made to meet the performance need at a minimum price 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rather than achieve higher performance at a higher price.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Any questions?</a:t>
            </a: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8CF896E-D85A-4898-BA5B-D08ECBB81776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0881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B1815B0-4057-4D94-8359-D7EEB5C15893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In today’s lecture, we will warm up with computer design basics</a:t>
            </a:r>
          </a:p>
        </p:txBody>
      </p:sp>
    </p:spTree>
    <p:extLst>
      <p:ext uri="{BB962C8B-B14F-4D97-AF65-F5344CB8AC3E}">
        <p14:creationId xmlns:p14="http://schemas.microsoft.com/office/powerpoint/2010/main" val="4002387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5304FFE-266F-4BE8-B726-3B96644D99A2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What makes these types of computers so fast?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Any ideas?</a:t>
            </a:r>
          </a:p>
        </p:txBody>
      </p:sp>
    </p:spTree>
    <p:extLst>
      <p:ext uri="{BB962C8B-B14F-4D97-AF65-F5344CB8AC3E}">
        <p14:creationId xmlns:p14="http://schemas.microsoft.com/office/powerpoint/2010/main" val="173233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 answer is parallelism, it makes multiple tasks to simultaneously take effect;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We can explore parallelism in both application layer and hardware layer.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80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6892259-0ADC-4E7B-A270-B6E51E7432CA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095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For application parallelism, we have data-level parallelism and task-level parallelism.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DLP operates many data items at the same time; (example: addition computation)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TLP creates tasks of work such that they operate independently and largely in parallel.</a:t>
            </a:r>
          </a:p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Both parallelisms strive for parallelization across multiple processors in parallel computing environments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EF58F7B-59ED-4CC1-93B0-14A633D6B0C9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8704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Essentially, DLP focuses on distributing the data across different processors, which operate on the data in parallel.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C10DA8-722B-4C34-B3EA-97079E403630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075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60A13CD-4690-4B61-B381-9D77E119447E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012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F69FAFB-FFF8-40B7-A38C-6A0C18D5FB8C}" type="slidenum">
              <a:rPr lang="en-US" altLang="zh-CN"/>
              <a:pPr eaLnBrk="1" hangingPunct="1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5662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In contrast to data level parallelism that runs the same task on different components of data, TLP runs many different tasks at the same time on the same data.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2EB0570-FE9E-4E14-AED1-08E3FCBE8D84}" type="slidenum">
              <a:rPr lang="en-US" altLang="zh-CN"/>
              <a:pPr eaLnBrk="1" hangingPunct="1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755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For hardware parallelism, we have four possible ways.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 first one is instruction-level parallelism.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5ED7A64-5E1C-4BB8-B615-4D92E1282F9B}" type="slidenum">
              <a:rPr lang="en-US" altLang="zh-CN"/>
              <a:pPr eaLnBrk="1" hangingPunct="1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096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Instruction-level parallelism exploits data-level parallelism;</a:t>
            </a:r>
          </a:p>
          <a:p>
            <a:r>
              <a:rPr lang="en-US" altLang="zh-CN">
                <a:latin typeface="Arial" panose="020B0604020202020204" pitchFamily="34" charset="0"/>
              </a:rPr>
              <a:t>At modest levels, it works through pipelining. Pipelining is the most important topic of our lecture and lab sessions.</a:t>
            </a:r>
          </a:p>
          <a:p>
            <a:r>
              <a:rPr lang="en-US" altLang="zh-CN">
                <a:latin typeface="Arial" panose="020B0604020202020204" pitchFamily="34" charset="0"/>
              </a:rPr>
              <a:t>It divides a task to steps, and then simultaneously runs different steps of different tasks.</a:t>
            </a:r>
          </a:p>
          <a:p>
            <a:r>
              <a:rPr lang="en-US" altLang="zh-CN">
                <a:latin typeface="Arial" panose="020B0604020202020204" pitchFamily="34" charset="0"/>
              </a:rPr>
              <a:t>At medium levels, instruction-level parallelism works through speculative execution. It runs some task in advance in order to prevent delay when the task’s result is needed.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EF8DB9-CC64-49E0-BAED-896CED79DF2C}" type="slidenum">
              <a:rPr lang="en-US" altLang="zh-CN"/>
              <a:pPr eaLnBrk="1" hangingPunct="1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8136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Vector architectures and GPUs also exploit data-level parallelism; it applies a single instruction to a collection of data in parallel.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62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EA660CF-BEC5-44B0-965A-37EBC571F7D2}" type="slidenum">
              <a:rPr lang="en-US" altLang="zh-CN"/>
              <a:pPr eaLnBrk="1" hangingPunct="1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53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4BA4E1C-1614-4442-843F-C3C6CCC2EA1F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such as computer classes, major techniques for fast computation, and the definition of computer architecture.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Only after we know in what ways we are evaluating computer performance can we know what to guarantee and improve upon designing computer architecture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06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On the other hand, thread-level parallelism exploits either data-level parallelism or task-level parallelism.</a:t>
            </a:r>
          </a:p>
          <a:p>
            <a:r>
              <a:rPr lang="en-US" altLang="zh-CN">
                <a:latin typeface="Arial" panose="020B0604020202020204" pitchFamily="34" charset="0"/>
              </a:rPr>
              <a:t>It aims for tightly coupled hardware model that allows for interaction among parallel threads.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CBB3078-C6B4-44DA-8A86-5516017AC53A}" type="slidenum">
              <a:rPr lang="en-US" altLang="zh-CN"/>
              <a:pPr eaLnBrk="1" hangingPunct="1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524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Finally, request-level parallelism exploits parallelism among largely decoupled tasks specified by the programmer or the operating system.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8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AB1E24B-B38C-4219-9BAA-F09287C59E1E}" type="slidenum">
              <a:rPr lang="en-US" altLang="zh-CN"/>
              <a:pPr eaLnBrk="1" hangingPunct="1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63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According to the number of instruction stream and data stream under use, parallel architectures can be classified into four types. </a:t>
            </a:r>
          </a:p>
          <a:p>
            <a:r>
              <a:rPr lang="en-US" altLang="zh-CN">
                <a:latin typeface="Arial" panose="020B0604020202020204" pitchFamily="34" charset="0"/>
              </a:rPr>
              <a:t>Each may work on single or multiple instruction stream and single or multiple data stream.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0B2D0-4982-48B6-A354-89AAAFFCAA78}" type="slidenum">
              <a:rPr lang="en-US" altLang="zh-CN"/>
              <a:pPr eaLnBrk="1" hangingPunct="1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509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SISD works on single instruction stream and single data stream.</a:t>
            </a:r>
          </a:p>
          <a:p>
            <a:r>
              <a:rPr lang="en-US" altLang="zh-CN">
                <a:latin typeface="Arial" panose="020B0604020202020204" pitchFamily="34" charset="0"/>
              </a:rPr>
              <a:t>It can exploit only instruction-level parallelism.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03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65E5F76-916D-4077-AC7B-B42554AD222F}" type="slidenum">
              <a:rPr lang="en-US" altLang="zh-CN"/>
              <a:pPr eaLnBrk="1" hangingPunct="1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9234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SIMD works on single instruction stream and multiple data stream. </a:t>
            </a:r>
          </a:p>
          <a:p>
            <a:r>
              <a:rPr lang="en-US" altLang="zh-CN">
                <a:latin typeface="Arial" panose="020B0604020202020204" pitchFamily="34" charset="0"/>
              </a:rPr>
              <a:t>Specifically, the same instruction is executed by multiple processors using different data streams.</a:t>
            </a:r>
            <a:r>
              <a:rPr lang="zh-CN" altLang="en-US">
                <a:latin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</a:rPr>
              <a:t>it thus exploits data-level parallelism.</a:t>
            </a:r>
          </a:p>
          <a:p>
            <a:r>
              <a:rPr lang="en-US" altLang="zh-CN">
                <a:latin typeface="Arial" panose="020B0604020202020204" pitchFamily="34" charset="0"/>
              </a:rPr>
              <a:t>Each processor has a data memory of its own, while all processors share a single instruction memory.</a:t>
            </a:r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7DAE09D-D53B-458E-863F-BD4D85AFF3C3}" type="slidenum">
              <a:rPr lang="en-US" altLang="zh-CN"/>
              <a:pPr eaLnBrk="1" hangingPunct="1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5381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150DC8F-9696-4B52-A924-42634883AF5D}" type="slidenum">
              <a:rPr lang="en-US" altLang="zh-CN"/>
              <a:pPr eaLnBrk="1" hangingPunct="1"/>
              <a:t>35</a:t>
            </a:fld>
            <a:endParaRPr lang="en-US" altLang="zh-CN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MISD works on Multiple instruction streams and a single data stream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As you may notice, it’s hard to exploit data-level parallelism for misd, so there’s no such type of commercial multiprocessor yet;</a:t>
            </a:r>
          </a:p>
        </p:txBody>
      </p:sp>
    </p:spTree>
    <p:extLst>
      <p:ext uri="{BB962C8B-B14F-4D97-AF65-F5344CB8AC3E}">
        <p14:creationId xmlns:p14="http://schemas.microsoft.com/office/powerpoint/2010/main" val="4003518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MIMD works on multiple instruction streams and multiple data streams.</a:t>
            </a:r>
          </a:p>
          <a:p>
            <a:r>
              <a:rPr lang="en-US" altLang="zh-CN">
                <a:latin typeface="Arial" panose="020B0604020202020204" pitchFamily="34" charset="0"/>
              </a:rPr>
              <a:t>Each processor fetches its own instructions and operates on its own data.</a:t>
            </a:r>
          </a:p>
          <a:p>
            <a:r>
              <a:rPr lang="en-US" altLang="zh-CN">
                <a:latin typeface="Arial" panose="020B0604020202020204" pitchFamily="34" charset="0"/>
              </a:rPr>
              <a:t>It exploits task-level parallelism.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C8AF939-C6FB-4E94-B8EF-9B23E77EB37B}" type="slidenum">
              <a:rPr lang="en-US" altLang="zh-CN"/>
              <a:pPr eaLnBrk="1" hangingPunct="1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757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F34F36E-C11A-4E18-B465-6DCFB559C844}" type="slidenum">
              <a:rPr lang="en-US" altLang="zh-CN"/>
              <a:pPr eaLnBrk="1" hangingPunct="1"/>
              <a:t>37</a:t>
            </a:fld>
            <a:endParaRPr lang="en-US" altLang="zh-CN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We’ve discussed about computer basics and parallelism it can leverage for fast task execution;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Then what exactly is computer architecture?</a:t>
            </a:r>
          </a:p>
        </p:txBody>
      </p:sp>
    </p:spTree>
    <p:extLst>
      <p:ext uri="{BB962C8B-B14F-4D97-AF65-F5344CB8AC3E}">
        <p14:creationId xmlns:p14="http://schemas.microsoft.com/office/powerpoint/2010/main" val="3191739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The term computer architecture is used to refer to instruction set design.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C2FD3BE-FEF2-4437-B90C-E71DF1DA9D9A}" type="slidenum">
              <a:rPr lang="en-US" altLang="zh-CN"/>
              <a:pPr eaLnBrk="1" hangingPunct="1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762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84EAA58-F00B-40CE-A7F0-1E5B9FB221F1}" type="slidenum">
              <a:rPr lang="en-US" altLang="zh-CN"/>
              <a:pPr eaLnBrk="1" hangingPunct="1"/>
              <a:t>39</a:t>
            </a:fld>
            <a:endParaRPr lang="en-US" altLang="zh-CN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So first, we need to understand what is instruction set architecture.</a:t>
            </a: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9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6681241-9016-40D0-A526-BDCD5896FF9B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An overview chapter, so many concepts to unfold</a:t>
            </a:r>
          </a:p>
        </p:txBody>
      </p:sp>
    </p:spTree>
    <p:extLst>
      <p:ext uri="{BB962C8B-B14F-4D97-AF65-F5344CB8AC3E}">
        <p14:creationId xmlns:p14="http://schemas.microsoft.com/office/powerpoint/2010/main" val="3185182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E616428-65D5-4304-B74A-B00DC1DCD8D9}" type="slidenum">
              <a:rPr lang="en-US" altLang="zh-CN"/>
              <a:pPr eaLnBrk="1" hangingPunct="1"/>
              <a:t>40</a:t>
            </a:fld>
            <a:endParaRPr lang="en-US" altLang="zh-CN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Instruction set architecture is called ISA for short.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It’s visible to programmers and serves as the boundary between software and hardware.</a:t>
            </a:r>
          </a:p>
        </p:txBody>
      </p:sp>
    </p:spTree>
    <p:extLst>
      <p:ext uri="{BB962C8B-B14F-4D97-AF65-F5344CB8AC3E}">
        <p14:creationId xmlns:p14="http://schemas.microsoft.com/office/powerpoint/2010/main" val="32036139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Most instruction set architectures are general-purpose register architectures.</a:t>
            </a:r>
          </a:p>
          <a:p>
            <a:r>
              <a:rPr lang="en-US" altLang="zh-CN">
                <a:latin typeface="Arial" panose="020B0604020202020204" pitchFamily="34" charset="0"/>
              </a:rPr>
              <a:t>Their operands are either registers or memory locations.</a:t>
            </a:r>
          </a:p>
          <a:p>
            <a:r>
              <a:rPr lang="en-US" altLang="zh-CN">
                <a:latin typeface="Arial" panose="020B0604020202020204" pitchFamily="34" charset="0"/>
              </a:rPr>
              <a:t>Tow popular versions of general-purpose register architectures are register-memory ISA and load-store ISA.</a:t>
            </a:r>
          </a:p>
          <a:p>
            <a:r>
              <a:rPr lang="en-US" altLang="zh-CN">
                <a:latin typeface="Arial" panose="020B0604020202020204" pitchFamily="34" charset="0"/>
              </a:rPr>
              <a:t>80 ex 86 belongs to register-memory ISA. It allows many instructions to access memory.</a:t>
            </a:r>
          </a:p>
          <a:p>
            <a:r>
              <a:rPr lang="en-US" altLang="zh-CN">
                <a:latin typeface="Arial" panose="020B0604020202020204" pitchFamily="34" charset="0"/>
              </a:rPr>
              <a:t>ARM and MIPS belong to load-store ISA. It allows only load and store instructions to access memory.</a:t>
            </a:r>
          </a:p>
        </p:txBody>
      </p:sp>
      <p:sp>
        <p:nvSpPr>
          <p:cNvPr id="1085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AACA615-FEA3-4913-9AA6-427646933CBA}" type="slidenum">
              <a:rPr lang="en-US" altLang="zh-CN"/>
              <a:pPr eaLnBrk="1" hangingPunct="1"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7566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Memory addressing is the procedure when an instruction finds its interested data at a certain location in memory.</a:t>
            </a:r>
          </a:p>
          <a:p>
            <a:r>
              <a:rPr lang="en-US" altLang="zh-CN">
                <a:latin typeface="Arial" panose="020B0604020202020204" pitchFamily="34" charset="0"/>
              </a:rPr>
              <a:t>The smallest unit for how much volume of data can be accessed at one time is one byte.</a:t>
            </a:r>
          </a:p>
          <a:p>
            <a:r>
              <a:rPr lang="en-US" altLang="zh-CN">
                <a:latin typeface="Arial" panose="020B0604020202020204" pitchFamily="34" charset="0"/>
              </a:rPr>
              <a:t>When storing data in memory, we require that their addresses be aligned.</a:t>
            </a:r>
          </a:p>
          <a:p>
            <a:r>
              <a:rPr lang="en-US" altLang="zh-CN">
                <a:latin typeface="Arial" panose="020B0604020202020204" pitchFamily="34" charset="0"/>
              </a:rPr>
              <a:t>Given object width s and address A, for its address to be aligned, we should have that A modulo s equals to zero.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1EB3DAD-B64E-4866-8920-AFDD1574F9E8}" type="slidenum">
              <a:rPr lang="en-US" altLang="zh-CN"/>
              <a:pPr eaLnBrk="1" hangingPunct="1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1376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F9D5FBB-B7C5-4D56-A867-35EA158BA99D}" type="slidenum">
              <a:rPr lang="en-US" altLang="zh-CN"/>
              <a:pPr eaLnBrk="1" hangingPunct="1"/>
              <a:t>43</a:t>
            </a:fld>
            <a:endParaRPr lang="en-US" altLang="zh-CN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Then why need we follow address alignment?</a:t>
            </a: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546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This picture clearly demonstrates that address alignment helps limit memory access times.</a:t>
            </a:r>
          </a:p>
          <a:p>
            <a:r>
              <a:rPr lang="en-US" altLang="zh-CN">
                <a:latin typeface="Arial" panose="020B0604020202020204" pitchFamily="34" charset="0"/>
              </a:rPr>
              <a:t>When well aligned, requires only on memory access to read one object;</a:t>
            </a:r>
          </a:p>
          <a:p>
            <a:r>
              <a:rPr lang="en-US" altLang="zh-CN">
                <a:latin typeface="Arial" panose="020B0604020202020204" pitchFamily="34" charset="0"/>
              </a:rPr>
              <a:t>If address is not well aligned, each misaligned object requires two memory accesses to fetch.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A4EE544-BFB5-4511-88F4-AA98A3035194}" type="slidenum">
              <a:rPr lang="en-US" altLang="zh-CN"/>
              <a:pPr eaLnBrk="1" hangingPunct="1"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5638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Here’s an overview of types and sizes of instruction perands.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26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BDEC98C-C5A3-4CD3-B610-021B3A592465}" type="slidenum">
              <a:rPr lang="en-US" altLang="zh-CN"/>
              <a:pPr eaLnBrk="1" hangingPunct="1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86325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An instruction has three addressing modes for it to specify the address of a memory object as one of its operands.</a:t>
            </a:r>
          </a:p>
          <a:p>
            <a:r>
              <a:rPr lang="en-US" altLang="zh-CN">
                <a:latin typeface="Arial" panose="020B0604020202020204" pitchFamily="34" charset="0"/>
              </a:rPr>
              <a:t>The operand could be a register, an immediate, or a displacement.</a:t>
            </a:r>
          </a:p>
          <a:p>
            <a:r>
              <a:rPr lang="en-US" altLang="zh-CN">
                <a:latin typeface="Arial" panose="020B0604020202020204" pitchFamily="34" charset="0"/>
              </a:rPr>
              <a:t>For register, the operand is just the name/alias of the register.</a:t>
            </a:r>
          </a:p>
          <a:p>
            <a:r>
              <a:rPr lang="en-US" altLang="zh-CN">
                <a:latin typeface="Arial" panose="020B0604020202020204" pitchFamily="34" charset="0"/>
              </a:rPr>
              <a:t>for immediate, it’s a constant which directly points to the memory address/location.</a:t>
            </a:r>
          </a:p>
          <a:p>
            <a:r>
              <a:rPr lang="en-US" altLang="zh-CN">
                <a:latin typeface="Arial" panose="020B0604020202020204" pitchFamily="34" charset="0"/>
              </a:rPr>
              <a:t>For displacement, it specifies a register in addition to a constant, then we need to add the constant to the value stored in the register, the result is the corresponding memory address.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3918D6A-3231-4A14-B342-2F31E3BF3963}" type="slidenum">
              <a:rPr lang="en-US" altLang="zh-CN"/>
              <a:pPr eaLnBrk="1" hangingPunct="1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0706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With an instruction, we could achieve one of the following four categories of operations:</a:t>
            </a:r>
          </a:p>
          <a:p>
            <a:r>
              <a:rPr lang="en-US" altLang="zh-CN">
                <a:latin typeface="Arial" panose="020B0604020202020204" pitchFamily="34" charset="0"/>
              </a:rPr>
              <a:t>They are data transfer operation, arithmetic logical operation, control operation, floating point operation;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B0F3725-CD52-46C2-B429-63BA29180EAF}" type="slidenum">
              <a:rPr lang="en-US" altLang="zh-CN"/>
              <a:pPr eaLnBrk="1" hangingPunct="1"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02691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The tables list example instructions of each operation type.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2092680-4F06-45DE-9839-A345E66B266D}" type="slidenum">
              <a:rPr lang="en-US" altLang="zh-CN"/>
              <a:pPr eaLnBrk="1" hangingPunct="1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13738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Control instructions also have various types; and each type has its own way to specify the next instruction to run;</a:t>
            </a:r>
          </a:p>
          <a:p>
            <a:r>
              <a:rPr lang="en-US" altLang="zh-CN">
                <a:latin typeface="Arial" panose="020B0604020202020204" pitchFamily="34" charset="0"/>
              </a:rPr>
              <a:t>We’ll discuss more about them in later lecture sessions.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B190760-6390-4484-A43F-8347AB947794}" type="slidenum">
              <a:rPr lang="en-US" altLang="zh-CN"/>
              <a:pPr eaLnBrk="1" hangingPunct="1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045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1542FF-DAF6-4221-8E25-89729DECA784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Since all our discussions in this course will relate to computers, then what kinds/types of computers do you know or have? Any examples?</a:t>
            </a:r>
          </a:p>
        </p:txBody>
      </p:sp>
    </p:spTree>
    <p:extLst>
      <p:ext uri="{BB962C8B-B14F-4D97-AF65-F5344CB8AC3E}">
        <p14:creationId xmlns:p14="http://schemas.microsoft.com/office/powerpoint/2010/main" val="3830102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As we mentioned, instructions should be encoded in a format understandable to computer hardware, right?</a:t>
            </a:r>
          </a:p>
          <a:p>
            <a:r>
              <a:rPr lang="en-US" altLang="zh-CN">
                <a:latin typeface="Arial" panose="020B0604020202020204" pitchFamily="34" charset="0"/>
              </a:rPr>
              <a:t>Here are various possible types of instruction formats.</a:t>
            </a:r>
          </a:p>
          <a:p>
            <a:r>
              <a:rPr lang="en-US" altLang="zh-CN">
                <a:latin typeface="Arial" panose="020B0604020202020204" pitchFamily="34" charset="0"/>
              </a:rPr>
              <a:t>Again, we’ll detail them in later chapters.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R type: rs, rt – the first and second operand; rd – destination register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MIPS reference sheet: https://inst.eecs.berkeley.edu/~cs61c/resources/MIPS_help.html</a:t>
            </a:r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A50D629-DFB7-4DEC-AAB2-8C34BABCD566}" type="slidenum">
              <a:rPr lang="en-US" altLang="zh-CN"/>
              <a:pPr eaLnBrk="1" hangingPunct="1"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658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CF83A09-B358-4D91-B20D-2FA6666CB8A0}" type="slidenum">
              <a:rPr lang="en-US" altLang="zh-CN"/>
              <a:pPr eaLnBrk="1" hangingPunct="1"/>
              <a:t>54</a:t>
            </a:fld>
            <a:endParaRPr lang="en-US" altLang="zh-CN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Now, putting all together, let’s again more comprehensively define computer architecture.</a:t>
            </a: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4247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35269F4-E226-4BFE-8AA9-58391D4C0962}" type="slidenum">
              <a:rPr lang="en-US" altLang="zh-CN"/>
              <a:pPr eaLnBrk="1" hangingPunct="1"/>
              <a:t>55</a:t>
            </a:fld>
            <a:endParaRPr lang="en-US" altLang="zh-CN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it actually covers all three aspects of computer design: instruction set architecture, organization (or microarchitecture), and hardware;</a:t>
            </a:r>
          </a:p>
        </p:txBody>
      </p:sp>
    </p:spTree>
    <p:extLst>
      <p:ext uri="{BB962C8B-B14F-4D97-AF65-F5344CB8AC3E}">
        <p14:creationId xmlns:p14="http://schemas.microsoft.com/office/powerpoint/2010/main" val="1423817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820863A-AED3-4E81-852E-2D9ABC3817CD}" type="slidenum">
              <a:rPr lang="en-US" altLang="zh-CN"/>
              <a:pPr eaLnBrk="1" hangingPunct="1"/>
              <a:t>56</a:t>
            </a:fld>
            <a:endParaRPr lang="en-US" altLang="zh-CN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In summary, computer architects must design the organization and hardware to meet functional requirements as well as price, power, performance, and availability goals.</a:t>
            </a:r>
          </a:p>
        </p:txBody>
      </p:sp>
    </p:spTree>
    <p:extLst>
      <p:ext uri="{BB962C8B-B14F-4D97-AF65-F5344CB8AC3E}">
        <p14:creationId xmlns:p14="http://schemas.microsoft.com/office/powerpoint/2010/main" val="16384675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0ED3154-64A3-42F0-B47D-D8E71AEFDC87}" type="slidenum">
              <a:rPr lang="en-US" altLang="zh-CN"/>
              <a:pPr eaLnBrk="1" hangingPunct="1"/>
              <a:t>58</a:t>
            </a:fld>
            <a:endParaRPr lang="en-US" altLang="zh-CN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 contents discussed can be found in the first part of Chapter 1.</a:t>
            </a:r>
          </a:p>
        </p:txBody>
      </p:sp>
    </p:spTree>
    <p:extLst>
      <p:ext uri="{BB962C8B-B14F-4D97-AF65-F5344CB8AC3E}">
        <p14:creationId xmlns:p14="http://schemas.microsoft.com/office/powerpoint/2010/main" val="35277992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86E86-DB0D-4E00-B1FF-AB0D7FF3C965}" type="slidenum">
              <a:rPr lang="en-US" altLang="zh-CN" smtClean="0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3352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Run your own race.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8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C40CF6D-10E4-4F69-B33A-6DA271003D87}" type="slidenum">
              <a:rPr lang="en-US" altLang="zh-CN"/>
              <a:pPr eaLnBrk="1" hangingPunct="1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87132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3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EC75467-A9F1-4991-9E5D-D81E93F0FE49}" type="slidenum">
              <a:rPr lang="en-US" altLang="zh-CN"/>
              <a:pPr eaLnBrk="1" hangingPunct="1"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7843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With our mutual efforts, let’s engage more in this class so that we can really ENJOY the teaching and learning process.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49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B9E8199-87D1-4589-BB2C-5064033E6FC4}" type="slidenum">
              <a:rPr lang="en-US" altLang="zh-CN"/>
              <a:pPr eaLnBrk="1" hangingPunct="1"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390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E95D6E1-00DC-479F-976F-1B2BBCA60C99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Good examples; All those computers you’ve just mentioned fall into these five classes.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 first one is personal mobile device.</a:t>
            </a:r>
          </a:p>
        </p:txBody>
      </p:sp>
    </p:spTree>
    <p:extLst>
      <p:ext uri="{BB962C8B-B14F-4D97-AF65-F5344CB8AC3E}">
        <p14:creationId xmlns:p14="http://schemas.microsoft.com/office/powerpoint/2010/main" val="596790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9D61FEE-3C51-47DA-B74C-95D06EF4A281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Personal mobile devices, such as smartphones and tablets, are the most pervasive computers nowadays. 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They have small size, high portability, yet low cost.</a:t>
            </a:r>
          </a:p>
        </p:txBody>
      </p:sp>
    </p:spTree>
    <p:extLst>
      <p:ext uri="{BB962C8B-B14F-4D97-AF65-F5344CB8AC3E}">
        <p14:creationId xmlns:p14="http://schemas.microsoft.com/office/powerpoint/2010/main" val="30352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In comparison with more expensive computers like pcs or laptops, 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PMD’s low cost owes to their less expensive packaging and absence of fan for cooling.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24F143-1A12-4018-8D7D-1230EF07738E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802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The expectation for PMD’s responsiveness is that it should satisfy real-time performance constraint.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For this, a segment of the application has an absolute maximum execution time.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For example, in plying a video on a PMD, the time to process each video frame should be limited, since the processor must accept and process the next frame shortly.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However, real-time performance is a very strict requirement; it’s hard to satisfy. </a:t>
            </a:r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4557D8E-870D-4893-8CE1-5AB4566FEFB9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20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A13222-B3BA-4096-A9F4-A284D859E5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065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4CE346-52E5-4AEC-9C13-32EA2743FF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611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2286000" cy="65833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274638"/>
            <a:ext cx="6705600" cy="65833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D57890-1145-4914-B8E0-0ECE44AB84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2736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686800" cy="5257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C8F981-F2B2-4901-A044-C16CA82BBA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1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0FDC13-7A5B-4AD6-8996-402DE57139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298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4CE866-D46C-4304-8596-5C7E113DE8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14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5AF0B-265C-4FB7-A0BF-9C3DC895FF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22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6C4BC-AC22-46D1-8FF2-271A68AE38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245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3D7497-EF39-4BF1-BC7C-F7DA2EA7C1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931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262DBD-0FE7-4125-A778-88EEB1805D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05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EB4C2E-D560-49A7-B84B-B84E4C29FE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089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F41DA2-DB82-439D-95C0-1F1472A729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645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686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fld id="{F2241A32-0D02-4281-A552-9EAF997B862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st.eecs.berkeley.edu/~cs61c/resources/MIPS_help.html" TargetMode="External"/><Relationship Id="rId4" Type="http://schemas.openxmlformats.org/officeDocument/2006/relationships/hyperlink" Target="http://en.wikipedia.org/wiki/MIPS_architecture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arc.zju.edu.cn/20700/list.htm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list.zju.edu.cn/kaibu/comparch2019/Assignment-1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6JxljIXzGw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j2pRvcpaWwhttp://www.businessinsider.com/amazing-career-advice-for-college-grads-from-linkedins-billionaire-founder-2013-5?tru=IK0kZ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list.zju.edu.cn/kaibu/cmpt300/CMPT300-ThanksNote.pd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内容占位符 3" descr="IMAG789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857625" cy="685800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35814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CN" sz="5600" b="1" kern="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thank you all</a:t>
            </a:r>
          </a:p>
          <a:p>
            <a:pPr algn="r">
              <a:defRPr/>
            </a:pPr>
            <a:r>
              <a:rPr lang="en-US" altLang="zh-CN" sz="5600" b="1" kern="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as always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/>
              <a:t>PMD Characteristics</a:t>
            </a: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Responsiveness &amp; Predictability</a:t>
            </a:r>
          </a:p>
          <a:p>
            <a:pPr eaLnBrk="1" hangingPunct="1">
              <a:buFontTx/>
              <a:buNone/>
            </a:pPr>
            <a:r>
              <a:rPr lang="en-US" altLang="zh-CN" sz="3600"/>
              <a:t>	</a:t>
            </a:r>
            <a:r>
              <a:rPr lang="en-US" altLang="zh-CN" sz="2800" b="1"/>
              <a:t>real-time performance:</a:t>
            </a:r>
            <a:r>
              <a:rPr lang="en-US" altLang="zh-CN" sz="2800"/>
              <a:t> 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a maximum execution time for each 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application segment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</a:t>
            </a:r>
            <a:r>
              <a:rPr lang="en-US" altLang="zh-CN" sz="2800" b="1">
                <a:solidFill>
                  <a:srgbClr val="00B0F0"/>
                </a:solidFill>
              </a:rPr>
              <a:t>soft real-time</a:t>
            </a:r>
            <a:r>
              <a:rPr lang="en-US" altLang="zh-CN" sz="2800" b="1"/>
              <a:t>:</a:t>
            </a:r>
            <a:r>
              <a:rPr lang="en-US" altLang="zh-CN" sz="2800"/>
              <a:t> 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trade time of a certain event for others’;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tolerate occasionally missed time constraint on an event, 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as long as not too many are missed;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/>
              <a:t>PMD Characteristics</a:t>
            </a:r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Memory efficiency</a:t>
            </a:r>
          </a:p>
          <a:p>
            <a:pPr eaLnBrk="1" hangingPunct="1">
              <a:buFontTx/>
              <a:buNone/>
            </a:pPr>
            <a:r>
              <a:rPr lang="en-US" altLang="zh-CN" sz="3600"/>
              <a:t>	</a:t>
            </a:r>
            <a:r>
              <a:rPr lang="en-US" altLang="zh-CN" sz="2800"/>
              <a:t>optimize code size</a:t>
            </a:r>
          </a:p>
          <a:p>
            <a:pPr eaLnBrk="1" hangingPunct="1"/>
            <a:r>
              <a:rPr lang="en-US" altLang="zh-CN" sz="3600"/>
              <a:t>Energy efficiency</a:t>
            </a:r>
          </a:p>
          <a:p>
            <a:pPr eaLnBrk="1" hangingPunct="1">
              <a:buFontTx/>
              <a:buNone/>
            </a:pPr>
            <a:r>
              <a:rPr lang="en-US" altLang="zh-CN" sz="3600"/>
              <a:t>	</a:t>
            </a:r>
            <a:r>
              <a:rPr lang="en-US" altLang="zh-CN" sz="2800"/>
              <a:t>battery power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heat dissipation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P-Updates-Mini-110-and-Mini-210-Netbooks-to-Intel-Cedar-Trail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646488"/>
            <a:ext cx="4267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5" descr="apple_mac_p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49688"/>
            <a:ext cx="5029200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Desktop Computing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Largest market share</a:t>
            </a:r>
          </a:p>
          <a:p>
            <a:pPr eaLnBrk="1" hangingPunct="1"/>
            <a:r>
              <a:rPr lang="en-US" altLang="zh-CN"/>
              <a:t>low-end netbooks: $x00</a:t>
            </a:r>
          </a:p>
          <a:p>
            <a:pPr eaLnBrk="1" hangingPunct="1"/>
            <a:r>
              <a:rPr lang="en-US" altLang="zh-CN"/>
              <a:t>high-end workstations: $x000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Desktop Characteristics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Price-Performance</a:t>
            </a:r>
          </a:p>
          <a:p>
            <a:pPr eaLnBrk="1" hangingPunct="1">
              <a:buFontTx/>
              <a:buNone/>
            </a:pPr>
            <a:r>
              <a:rPr lang="en-US" altLang="zh-CN"/>
              <a:t>	combination of performance and price;</a:t>
            </a:r>
          </a:p>
          <a:p>
            <a:pPr eaLnBrk="1" hangingPunct="1">
              <a:buFontTx/>
              <a:buNone/>
            </a:pPr>
            <a:r>
              <a:rPr lang="en-US" altLang="zh-CN"/>
              <a:t>	compute performance</a:t>
            </a:r>
          </a:p>
          <a:p>
            <a:pPr eaLnBrk="1" hangingPunct="1">
              <a:buFontTx/>
              <a:buNone/>
            </a:pPr>
            <a:r>
              <a:rPr lang="en-US" altLang="zh-CN"/>
              <a:t>	graphics performance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/>
            <a:r>
              <a:rPr lang="en-US" altLang="zh-CN"/>
              <a:t>The </a:t>
            </a:r>
            <a:r>
              <a:rPr lang="en-US" altLang="zh-CN" b="1"/>
              <a:t>most important</a:t>
            </a:r>
            <a:r>
              <a:rPr lang="en-US" altLang="zh-CN"/>
              <a:t> to customers,</a:t>
            </a:r>
          </a:p>
          <a:p>
            <a:pPr eaLnBrk="1" hangingPunct="1">
              <a:buFontTx/>
              <a:buNone/>
            </a:pPr>
            <a:r>
              <a:rPr lang="en-US" altLang="zh-CN"/>
              <a:t>	and hence to computer designers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ibm-cloud-computing-server-scaled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57600"/>
            <a:ext cx="48006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Servers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Provide large-scale and reliable file and computing services (to desktops)</a:t>
            </a:r>
          </a:p>
          <a:p>
            <a:pPr eaLnBrk="1" hangingPunct="1"/>
            <a:r>
              <a:rPr lang="en-US" altLang="zh-CN"/>
              <a:t>Constitute the backbone of large-scale enterprise computing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server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9144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Servers Characteristics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Availability</a:t>
            </a:r>
          </a:p>
          <a:p>
            <a:pPr eaLnBrk="1" hangingPunct="1">
              <a:buFontTx/>
              <a:buNone/>
            </a:pPr>
            <a:r>
              <a:rPr lang="en-US" altLang="zh-CN"/>
              <a:t>	against high-cost server failure</a:t>
            </a:r>
            <a:endParaRPr lang="en-US" altLang="zh-CN" b="1"/>
          </a:p>
          <a:p>
            <a:pPr eaLnBrk="1" hangingPunct="1">
              <a:buFontTx/>
              <a:buNone/>
            </a:pPr>
            <a:r>
              <a:rPr lang="en-US" altLang="zh-CN"/>
              <a:t>	</a:t>
            </a:r>
          </a:p>
        </p:txBody>
      </p:sp>
      <p:sp>
        <p:nvSpPr>
          <p:cNvPr id="16389" name="Line 6"/>
          <p:cNvSpPr>
            <a:spLocks noChangeShapeType="1"/>
          </p:cNvSpPr>
          <p:nvPr/>
        </p:nvSpPr>
        <p:spPr bwMode="auto">
          <a:xfrm>
            <a:off x="990600" y="6324600"/>
            <a:ext cx="5181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Servers Characteristics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Scalability</a:t>
            </a:r>
          </a:p>
          <a:p>
            <a:pPr eaLnBrk="1" hangingPunct="1">
              <a:buFontTx/>
              <a:buNone/>
            </a:pPr>
            <a:r>
              <a:rPr lang="en-US" altLang="zh-CN"/>
              <a:t>	in response to increasing demand with scaling up computing capacity, memory, storage, and I/O bandwidth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/>
            <a:r>
              <a:rPr lang="en-US" altLang="zh-CN" b="1"/>
              <a:t>High throughput</a:t>
            </a:r>
          </a:p>
          <a:p>
            <a:pPr eaLnBrk="1" hangingPunct="1">
              <a:buFontTx/>
              <a:buNone/>
            </a:pPr>
            <a:r>
              <a:rPr lang="en-US" altLang="zh-CN"/>
              <a:t>	handling more requests in a unit time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smtp-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Clusters/WSCs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Warehouse-Scale Computers</a:t>
            </a:r>
          </a:p>
          <a:p>
            <a:pPr eaLnBrk="1" hangingPunct="1"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collections of desktop computers or servers</a:t>
            </a:r>
          </a:p>
          <a:p>
            <a:pPr eaLnBrk="1" hangingPunct="1"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connected by local area networks (LANs)</a:t>
            </a:r>
          </a:p>
          <a:p>
            <a:pPr eaLnBrk="1" hangingPunct="1"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to act as a </a:t>
            </a:r>
            <a:r>
              <a:rPr lang="en-US" altLang="zh-CN" sz="3600" b="1">
                <a:solidFill>
                  <a:schemeClr val="bg1"/>
                </a:solidFill>
              </a:rPr>
              <a:t>single larger computer</a:t>
            </a:r>
          </a:p>
          <a:p>
            <a:pPr eaLnBrk="1" hangingPunct="1">
              <a:buFontTx/>
              <a:buNone/>
            </a:pPr>
            <a:endParaRPr lang="en-US" altLang="zh-CN" b="1">
              <a:solidFill>
                <a:schemeClr val="bg1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Characteristics</a:t>
            </a:r>
          </a:p>
          <a:p>
            <a:pPr eaLnBrk="1" hangingPunct="1"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price-performance, availability, power</a:t>
            </a:r>
          </a:p>
          <a:p>
            <a:pPr eaLnBrk="1" hangingPunct="1">
              <a:buFontTx/>
              <a:buNone/>
            </a:pP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4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63165"/>
            <a:ext cx="44767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Embedded Computers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dirty="0"/>
              <a:t>hide everywhere</a:t>
            </a:r>
          </a:p>
        </p:txBody>
      </p:sp>
      <p:pic>
        <p:nvPicPr>
          <p:cNvPr id="19460" name="Picture 6" descr="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1764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1" descr="arm-car-chip-540x3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32250"/>
            <a:ext cx="4572000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5" descr="pandigital-zink-pri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" y="2287128"/>
            <a:ext cx="47625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Embedded</a:t>
            </a:r>
            <a:r>
              <a:rPr lang="en-US" altLang="zh-CN" sz="3600"/>
              <a:t> vs </a:t>
            </a:r>
            <a:r>
              <a:rPr lang="en-US" altLang="zh-CN"/>
              <a:t>Non-embedded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Dividing line:</a:t>
            </a:r>
          </a:p>
          <a:p>
            <a:pPr eaLnBrk="1" hangingPunct="1">
              <a:buFontTx/>
              <a:buNone/>
            </a:pPr>
            <a:r>
              <a:rPr lang="en-US" altLang="zh-CN" dirty="0"/>
              <a:t>	the ability to run third-party software</a:t>
            </a:r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/>
            <a:r>
              <a:rPr lang="en-US" altLang="zh-CN" dirty="0"/>
              <a:t>Embedded computers’ primary goal:</a:t>
            </a:r>
          </a:p>
          <a:p>
            <a:pPr eaLnBrk="1" hangingPunct="1">
              <a:buFontTx/>
              <a:buNone/>
            </a:pPr>
            <a:r>
              <a:rPr lang="en-US" altLang="zh-CN" dirty="0"/>
              <a:t>	meet the performance need at a minimum price;</a:t>
            </a:r>
          </a:p>
          <a:p>
            <a:pPr eaLnBrk="1" hangingPunct="1">
              <a:buFontTx/>
              <a:buNone/>
            </a:pPr>
            <a:r>
              <a:rPr lang="en-US" altLang="zh-CN" dirty="0"/>
              <a:t>	rather than achieve higher performance at a higher price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pPr algn="l" eaLnBrk="1" hangingPunct="1"/>
            <a:r>
              <a:rPr lang="en-US" altLang="zh-CN" sz="4800"/>
              <a:t>Fundamentals of </a:t>
            </a:r>
            <a:br>
              <a:rPr lang="en-US" altLang="zh-CN" sz="4800"/>
            </a:br>
            <a:r>
              <a:rPr lang="en-US" altLang="zh-CN" sz="4800"/>
              <a:t>Computer Design - Basics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572000"/>
            <a:ext cx="9144000" cy="1524000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en-US" altLang="zh-CN" sz="2800" dirty="0"/>
              <a:t>Kai Bu</a:t>
            </a:r>
          </a:p>
          <a:p>
            <a:pPr algn="l" eaLnBrk="1" hangingPunct="1">
              <a:lnSpc>
                <a:spcPct val="90000"/>
              </a:lnSpc>
            </a:pPr>
            <a:r>
              <a:rPr lang="en-US" altLang="zh-CN" sz="2800" dirty="0" err="1"/>
              <a:t>kaibu@zju.edu.cn</a:t>
            </a:r>
            <a:endParaRPr lang="en-US" altLang="zh-CN" sz="2800" dirty="0"/>
          </a:p>
          <a:p>
            <a:pPr algn="l" eaLnBrk="1" hangingPunct="1">
              <a:lnSpc>
                <a:spcPct val="90000"/>
              </a:lnSpc>
            </a:pPr>
            <a:r>
              <a:rPr lang="en-US" altLang="zh-CN" sz="2800" dirty="0"/>
              <a:t>http://</a:t>
            </a:r>
            <a:r>
              <a:rPr lang="en-US" altLang="zh-CN" sz="2800" dirty="0" err="1"/>
              <a:t>list.zju.edu.cn</a:t>
            </a:r>
            <a:r>
              <a:rPr lang="en-US" altLang="zh-CN" sz="2800" dirty="0"/>
              <a:t>/</a:t>
            </a:r>
            <a:r>
              <a:rPr lang="en-US" altLang="zh-CN" sz="2800" dirty="0" err="1"/>
              <a:t>kaibu</a:t>
            </a:r>
            <a:r>
              <a:rPr lang="en-US" altLang="zh-CN" sz="2800" dirty="0"/>
              <a:t>/comparch2019 </a:t>
            </a:r>
          </a:p>
        </p:txBody>
      </p:sp>
      <p:sp>
        <p:nvSpPr>
          <p:cNvPr id="4" name="矩形 3"/>
          <p:cNvSpPr/>
          <p:nvPr/>
        </p:nvSpPr>
        <p:spPr>
          <a:xfrm>
            <a:off x="8083550" y="0"/>
            <a:ext cx="1060450" cy="93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 b="1" dirty="0"/>
              <a:t>02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2590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>
                <a:solidFill>
                  <a:schemeClr val="tx2"/>
                </a:solidFill>
                <a:latin typeface="Verdana" panose="020B0604030504040204" pitchFamily="34" charset="0"/>
              </a:rPr>
              <a:t>What makes computers fast?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Parallelism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Multi-task simultaneously takes effect</a:t>
            </a:r>
          </a:p>
          <a:p>
            <a:pPr eaLnBrk="1" hangingPunct="1"/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	application parallelism</a:t>
            </a:r>
          </a:p>
          <a:p>
            <a:pPr eaLnBrk="1" hangingPunct="1">
              <a:buFontTx/>
              <a:buNone/>
            </a:pPr>
            <a:r>
              <a:rPr lang="en-US" altLang="zh-CN" dirty="0"/>
              <a:t>	hardware parallelism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Application Parallelism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DLP: Data-Level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many data items being operated on</a:t>
            </a:r>
          </a:p>
          <a:p>
            <a:pPr eaLnBrk="1" hangingPunct="1">
              <a:buFontTx/>
              <a:buNone/>
            </a:pPr>
            <a:r>
              <a:rPr lang="en-US" altLang="zh-CN"/>
              <a:t>	at the same time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/>
            <a:r>
              <a:rPr lang="en-US" altLang="zh-CN" b="1"/>
              <a:t>TLP: Task-Level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tasks of work created to operate independently and largely in parallel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3513613" y="6211888"/>
            <a:ext cx="563038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000" dirty="0">
                <a:solidFill>
                  <a:srgbClr val="00B0F0"/>
                </a:solidFill>
                <a:latin typeface="+mn-lt"/>
              </a:rPr>
              <a:t>*</a:t>
            </a:r>
            <a:r>
              <a:rPr lang="en-US" altLang="zh-CN" sz="2000" dirty="0">
                <a:solidFill>
                  <a:srgbClr val="00B0F0"/>
                </a:solidFill>
                <a:latin typeface="+mn-lt"/>
              </a:rPr>
              <a:t>parallelization across multiple processors</a:t>
            </a:r>
          </a:p>
          <a:p>
            <a:pPr algn="r">
              <a:defRPr/>
            </a:pPr>
            <a:r>
              <a:rPr lang="en-US" altLang="zh-CN" sz="2000" dirty="0">
                <a:solidFill>
                  <a:srgbClr val="00B0F0"/>
                </a:solidFill>
                <a:latin typeface="+mn-lt"/>
              </a:rPr>
              <a:t>in parallel computing environments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Application Parallelism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00B0F0"/>
                </a:solidFill>
              </a:rPr>
              <a:t>DLP: Data-Level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many data items being operated on</a:t>
            </a:r>
          </a:p>
          <a:p>
            <a:pPr eaLnBrk="1" hangingPunct="1">
              <a:buFontTx/>
              <a:buNone/>
            </a:pPr>
            <a:r>
              <a:rPr lang="en-US" altLang="zh-CN"/>
              <a:t>	at the same time;</a:t>
            </a:r>
          </a:p>
          <a:p>
            <a:pPr eaLnBrk="1" hangingPunct="1">
              <a:buFontTx/>
              <a:buNone/>
            </a:pPr>
            <a:r>
              <a:rPr lang="en-US" altLang="zh-CN"/>
              <a:t>	distribute the same data across different processors;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3" descr="Sequential_vs._Data_Parallel_job_execu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4352925"/>
            <a:ext cx="37814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Application Parallelism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00B0F0"/>
                </a:solidFill>
              </a:rPr>
              <a:t>DLP: Data-Level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many data items being operated on</a:t>
            </a:r>
          </a:p>
          <a:p>
            <a:pPr eaLnBrk="1" hangingPunct="1">
              <a:buFontTx/>
              <a:buNone/>
            </a:pPr>
            <a:r>
              <a:rPr lang="en-US" altLang="zh-CN"/>
              <a:t>	at the same time;</a:t>
            </a:r>
          </a:p>
          <a:p>
            <a:pPr eaLnBrk="1" hangingPunct="1">
              <a:buFontTx/>
              <a:buNone/>
            </a:pPr>
            <a:r>
              <a:rPr lang="en-US" altLang="zh-CN"/>
              <a:t>	distribute the same data across different processors;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 sz="2400"/>
              <a:t>	</a:t>
            </a:r>
            <a:r>
              <a:rPr lang="en-US" altLang="zh-CN" sz="2400" b="1"/>
              <a:t>Example 1:</a:t>
            </a:r>
            <a:r>
              <a:rPr lang="en-US" altLang="zh-CN" sz="2400"/>
              <a:t> 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add elements in an array;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each addition takes Ta time units;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1 processor vs 4 processors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5" descr="Data_Parallelism_in_matrix_multiplic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4724400"/>
            <a:ext cx="69215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00B0F0"/>
                </a:solidFill>
              </a:rPr>
              <a:t>DLP: Data-Level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many data items being operated on</a:t>
            </a:r>
          </a:p>
          <a:p>
            <a:pPr eaLnBrk="1" hangingPunct="1">
              <a:buFontTx/>
              <a:buNone/>
            </a:pPr>
            <a:r>
              <a:rPr lang="en-US" altLang="zh-CN"/>
              <a:t>	at the same time;</a:t>
            </a:r>
          </a:p>
          <a:p>
            <a:pPr eaLnBrk="1" hangingPunct="1">
              <a:buFontTx/>
              <a:buNone/>
            </a:pPr>
            <a:r>
              <a:rPr lang="en-US" altLang="zh-CN"/>
              <a:t>	distribute the same data across different processors;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 sz="2400"/>
              <a:t>	</a:t>
            </a:r>
            <a:r>
              <a:rPr lang="en-US" altLang="zh-CN" sz="2400" b="1"/>
              <a:t>Example 2:</a:t>
            </a:r>
            <a:r>
              <a:rPr lang="en-US" altLang="zh-CN" sz="2400"/>
              <a:t> 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matrix 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multiplication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1 processor vs 6 processors</a:t>
            </a: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Application Parallelism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00B0F0"/>
                </a:solidFill>
              </a:rPr>
              <a:t>TLP: Task-Level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tasks of work created to operate independently and largely in parallel;</a:t>
            </a:r>
          </a:p>
          <a:p>
            <a:pPr eaLnBrk="1" hangingPunct="1">
              <a:buFontTx/>
              <a:buNone/>
            </a:pPr>
            <a:r>
              <a:rPr lang="en-US" altLang="zh-CN"/>
              <a:t>	run many different tasks at the same time on the same data;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 sz="2400"/>
              <a:t>	</a:t>
            </a:r>
            <a:r>
              <a:rPr lang="en-US" altLang="zh-CN" sz="2400" b="1"/>
              <a:t>Example:</a:t>
            </a:r>
            <a:r>
              <a:rPr lang="en-US" altLang="zh-CN" sz="2400"/>
              <a:t> 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input a bitstring to two processors;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processor A counts bit 0 or 1;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processor B computes its complement;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Application Parallelism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Hardware Parallelism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9448800" cy="5257800"/>
          </a:xfrm>
        </p:spPr>
        <p:txBody>
          <a:bodyPr/>
          <a:lstStyle/>
          <a:p>
            <a:pPr eaLnBrk="1" hangingPunct="1"/>
            <a:r>
              <a:rPr lang="en-US" altLang="zh-CN"/>
              <a:t>Hardware exploits app parallelism </a:t>
            </a:r>
          </a:p>
          <a:p>
            <a:pPr eaLnBrk="1" hangingPunct="1">
              <a:buFontTx/>
              <a:buNone/>
            </a:pPr>
            <a:r>
              <a:rPr lang="en-US" altLang="zh-CN"/>
              <a:t>	in </a:t>
            </a:r>
            <a:r>
              <a:rPr lang="en-US" altLang="zh-CN" b="1"/>
              <a:t>four</a:t>
            </a:r>
            <a:r>
              <a:rPr lang="en-US" altLang="zh-CN"/>
              <a:t> ways:</a:t>
            </a:r>
          </a:p>
          <a:p>
            <a:pPr eaLnBrk="1" hangingPunct="1">
              <a:buFontTx/>
              <a:buNone/>
            </a:pPr>
            <a:r>
              <a:rPr lang="en-US" altLang="zh-CN"/>
              <a:t>	</a:t>
            </a:r>
          </a:p>
          <a:p>
            <a:pPr eaLnBrk="1" hangingPunct="1">
              <a:buFontTx/>
              <a:buNone/>
            </a:pPr>
            <a:r>
              <a:rPr lang="en-US" altLang="zh-CN"/>
              <a:t>	ILP: Instruction-Level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Vector Architectures and GPUs</a:t>
            </a:r>
          </a:p>
          <a:p>
            <a:pPr eaLnBrk="1" hangingPunct="1">
              <a:buFontTx/>
              <a:buNone/>
            </a:pPr>
            <a:r>
              <a:rPr lang="en-US" altLang="zh-CN"/>
              <a:t>	TLP: Thread-Level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RLP: Request-Level Parallelism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Hardware Parallelism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00B0F0"/>
                </a:solidFill>
              </a:rPr>
              <a:t>ILP: Instruction-Level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exploits data-level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at modest levels – </a:t>
            </a:r>
            <a:r>
              <a:rPr lang="en-US" altLang="zh-CN" b="1"/>
              <a:t>pipelining</a:t>
            </a:r>
          </a:p>
          <a:p>
            <a:pPr eaLnBrk="1" hangingPunct="1">
              <a:buFontTx/>
              <a:buNone/>
            </a:pPr>
            <a:r>
              <a:rPr lang="en-US" altLang="zh-CN" b="1"/>
              <a:t>					       </a:t>
            </a:r>
            <a:r>
              <a:rPr lang="en-US" altLang="zh-CN" sz="2800" i="1"/>
              <a:t>divide a task to steps;</a:t>
            </a:r>
          </a:p>
          <a:p>
            <a:pPr eaLnBrk="1" hangingPunct="1">
              <a:buFontTx/>
              <a:buNone/>
            </a:pPr>
            <a:r>
              <a:rPr lang="en-US" altLang="zh-CN" sz="2800" i="1"/>
              <a:t>		           simultaneously run different steps</a:t>
            </a:r>
          </a:p>
          <a:p>
            <a:pPr eaLnBrk="1" hangingPunct="1">
              <a:buFontTx/>
              <a:buNone/>
            </a:pPr>
            <a:r>
              <a:rPr lang="en-US" altLang="zh-CN" sz="2800" i="1"/>
              <a:t>                                           of different tasks.</a:t>
            </a:r>
            <a:endParaRPr lang="en-US" altLang="zh-CN" sz="2800"/>
          </a:p>
          <a:p>
            <a:pPr eaLnBrk="1" hangingPunct="1">
              <a:buFontTx/>
              <a:buNone/>
            </a:pPr>
            <a:r>
              <a:rPr lang="en-US" altLang="zh-CN"/>
              <a:t>	at medium levels – </a:t>
            </a:r>
            <a:r>
              <a:rPr lang="en-US" altLang="zh-CN" b="1"/>
              <a:t>speculative exec</a:t>
            </a:r>
            <a:r>
              <a:rPr lang="en-US" altLang="zh-CN" sz="800" b="1"/>
              <a:t>ution</a:t>
            </a:r>
          </a:p>
          <a:p>
            <a:pPr eaLnBrk="1" hangingPunct="1">
              <a:buFontTx/>
              <a:buNone/>
            </a:pPr>
            <a:r>
              <a:rPr lang="en-US" altLang="zh-CN" b="1"/>
              <a:t>					 </a:t>
            </a:r>
            <a:r>
              <a:rPr lang="en-US" altLang="zh-CN" sz="2800" i="1"/>
              <a:t>do some work in advance;</a:t>
            </a:r>
          </a:p>
          <a:p>
            <a:pPr eaLnBrk="1" hangingPunct="1">
              <a:buFontTx/>
              <a:buNone/>
            </a:pPr>
            <a:r>
              <a:rPr lang="en-US" altLang="zh-CN" sz="2800" i="1"/>
              <a:t>		    prevent delay when the work is needed.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Hardware Parallelism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00B0F0"/>
                </a:solidFill>
              </a:rPr>
              <a:t>Vector Architectures &amp; GPUs</a:t>
            </a:r>
            <a:r>
              <a:rPr lang="en-US" altLang="zh-CN">
                <a:solidFill>
                  <a:srgbClr val="00B0F0"/>
                </a:solidFill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CN"/>
              <a:t>	(Graphic Process Units)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	exploit data-level parallelism;</a:t>
            </a:r>
          </a:p>
          <a:p>
            <a:pPr eaLnBrk="1" hangingPunct="1">
              <a:buFontTx/>
              <a:buNone/>
            </a:pPr>
            <a:r>
              <a:rPr lang="en-US" altLang="zh-CN"/>
              <a:t>	apply a single instruction to a collection of data in parallel;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pPr algn="l" eaLnBrk="1" hangingPunct="1"/>
            <a:r>
              <a:rPr lang="en-US" altLang="zh-CN" sz="4800"/>
              <a:t>Fundamentals of </a:t>
            </a:r>
            <a:br>
              <a:rPr lang="en-US" altLang="zh-CN" sz="4800"/>
            </a:br>
            <a:r>
              <a:rPr lang="en-US" altLang="zh-CN" sz="4800"/>
              <a:t>Computer Design - Basics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3810000"/>
            <a:ext cx="9144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3200" kern="0" dirty="0">
                <a:latin typeface="+mn-lt"/>
                <a:ea typeface="+mn-ea"/>
              </a:rPr>
              <a:t>which types of computers?</a:t>
            </a:r>
          </a:p>
          <a:p>
            <a:pPr>
              <a:spcBef>
                <a:spcPct val="20000"/>
              </a:spcBef>
              <a:defRPr/>
            </a:pPr>
            <a:r>
              <a:rPr lang="en-US" altLang="zh-CN" sz="3200" kern="0" dirty="0">
                <a:latin typeface="+mn-lt"/>
                <a:ea typeface="+mn-ea"/>
              </a:rPr>
              <a:t>why are computers so fast?</a:t>
            </a:r>
          </a:p>
          <a:p>
            <a:pPr>
              <a:spcBef>
                <a:spcPct val="20000"/>
              </a:spcBef>
              <a:defRPr/>
            </a:pPr>
            <a:r>
              <a:rPr lang="en-US" altLang="zh-CN" sz="3200" kern="0" dirty="0">
                <a:latin typeface="+mn-lt"/>
                <a:ea typeface="+mn-ea"/>
              </a:rPr>
              <a:t>what is computer architecture?</a:t>
            </a:r>
          </a:p>
          <a:p>
            <a:pPr>
              <a:spcBef>
                <a:spcPct val="20000"/>
              </a:spcBef>
              <a:defRPr/>
            </a:pPr>
            <a:endParaRPr lang="en-US" altLang="zh-CN" sz="3200" kern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Hardware Parallelism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00B0F0"/>
                </a:solidFill>
              </a:rPr>
              <a:t>TLP: Thread-Level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exploits either DLP or TLP,</a:t>
            </a:r>
          </a:p>
          <a:p>
            <a:pPr eaLnBrk="1" hangingPunct="1">
              <a:buFontTx/>
              <a:buNone/>
            </a:pPr>
            <a:r>
              <a:rPr lang="en-US" altLang="zh-CN"/>
              <a:t>	in a tightly coupled hardware model</a:t>
            </a:r>
          </a:p>
          <a:p>
            <a:pPr eaLnBrk="1" hangingPunct="1">
              <a:buFontTx/>
              <a:buNone/>
            </a:pPr>
            <a:r>
              <a:rPr lang="en-US" altLang="zh-CN"/>
              <a:t>	that allows for interaction among parallel threads;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Hardware Parallelism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00B0F0"/>
                </a:solidFill>
              </a:rPr>
              <a:t>RLP: Request-Level Parallelism</a:t>
            </a:r>
          </a:p>
          <a:p>
            <a:pPr eaLnBrk="1" hangingPunct="1">
              <a:buFontTx/>
              <a:buNone/>
            </a:pPr>
            <a:r>
              <a:rPr lang="en-US" altLang="zh-CN"/>
              <a:t>	exploits parallelism among </a:t>
            </a:r>
          </a:p>
          <a:p>
            <a:pPr eaLnBrk="1" hangingPunct="1">
              <a:buFontTx/>
              <a:buNone/>
            </a:pPr>
            <a:r>
              <a:rPr lang="en-US" altLang="zh-CN"/>
              <a:t>	largely decoupled tasks </a:t>
            </a:r>
          </a:p>
          <a:p>
            <a:pPr eaLnBrk="1" hangingPunct="1">
              <a:buFontTx/>
              <a:buNone/>
            </a:pPr>
            <a:r>
              <a:rPr lang="en-US" altLang="zh-CN"/>
              <a:t>	specified by the programmer or the OS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Classes of Parallel Arch</a:t>
            </a:r>
            <a:r>
              <a:rPr lang="en-US" altLang="zh-CN" sz="2400"/>
              <a:t>itectures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by Michael Flynn</a:t>
            </a:r>
          </a:p>
          <a:p>
            <a:pPr eaLnBrk="1" hangingPunct="1">
              <a:buFontTx/>
              <a:buNone/>
            </a:pPr>
            <a:r>
              <a:rPr lang="en-US" altLang="zh-CN"/>
              <a:t>	</a:t>
            </a:r>
            <a:r>
              <a:rPr lang="en-US" altLang="zh-CN" sz="3000" b="1"/>
              <a:t>S</a:t>
            </a:r>
            <a:r>
              <a:rPr lang="en-US" altLang="zh-CN" sz="3000"/>
              <a:t>ingle/</a:t>
            </a:r>
            <a:r>
              <a:rPr lang="en-US" altLang="zh-CN" sz="3000" b="1"/>
              <a:t>M</a:t>
            </a:r>
            <a:r>
              <a:rPr lang="en-US" altLang="zh-CN" sz="3000"/>
              <a:t>ultiple </a:t>
            </a:r>
            <a:r>
              <a:rPr lang="en-US" altLang="zh-CN" sz="3000" b="1"/>
              <a:t>I</a:t>
            </a:r>
            <a:r>
              <a:rPr lang="en-US" altLang="zh-CN" sz="3000"/>
              <a:t>nstruction/</a:t>
            </a:r>
            <a:r>
              <a:rPr lang="en-US" altLang="zh-CN" sz="3000" b="1"/>
              <a:t>D</a:t>
            </a:r>
            <a:r>
              <a:rPr lang="en-US" altLang="zh-CN" sz="3000"/>
              <a:t>ata stream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</a:t>
            </a:r>
          </a:p>
          <a:p>
            <a:pPr eaLnBrk="1" hangingPunct="1">
              <a:buFontTx/>
              <a:buNone/>
            </a:pPr>
            <a:r>
              <a:rPr lang="en-US" altLang="zh-CN"/>
              <a:t>	SISD</a:t>
            </a:r>
          </a:p>
          <a:p>
            <a:pPr eaLnBrk="1" hangingPunct="1">
              <a:buFontTx/>
              <a:buNone/>
            </a:pPr>
            <a:r>
              <a:rPr lang="en-US" altLang="zh-CN"/>
              <a:t>	SIMD</a:t>
            </a:r>
          </a:p>
          <a:p>
            <a:pPr eaLnBrk="1" hangingPunct="1">
              <a:buFontTx/>
              <a:buNone/>
            </a:pPr>
            <a:r>
              <a:rPr lang="en-US" altLang="zh-CN"/>
              <a:t>	MISD</a:t>
            </a:r>
          </a:p>
          <a:p>
            <a:pPr eaLnBrk="1" hangingPunct="1">
              <a:buFontTx/>
              <a:buNone/>
            </a:pPr>
            <a:r>
              <a:rPr lang="en-US" altLang="zh-CN"/>
              <a:t>	MIMD</a:t>
            </a:r>
          </a:p>
          <a:p>
            <a:pPr eaLnBrk="1" hangingPunct="1">
              <a:buFontTx/>
              <a:buNone/>
            </a:pPr>
            <a:r>
              <a:rPr lang="en-US" altLang="zh-CN"/>
              <a:t>	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SISD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Single instruction stream, </a:t>
            </a:r>
          </a:p>
          <a:p>
            <a:pPr eaLnBrk="1" hangingPunct="1">
              <a:buFontTx/>
              <a:buNone/>
            </a:pPr>
            <a:r>
              <a:rPr lang="en-US" altLang="zh-CN"/>
              <a:t>	single data stream 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	uniprocessor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Exploit instruction-level parallelism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SIMD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Single instruction stream, </a:t>
            </a:r>
          </a:p>
          <a:p>
            <a:pPr eaLnBrk="1" hangingPunct="1">
              <a:buFontTx/>
              <a:buNone/>
            </a:pPr>
            <a:r>
              <a:rPr lang="en-US" altLang="zh-CN"/>
              <a:t>	multiple data stream</a:t>
            </a:r>
          </a:p>
          <a:p>
            <a:pPr eaLnBrk="1" hangingPunct="1"/>
            <a:r>
              <a:rPr lang="en-US" altLang="zh-CN"/>
              <a:t>The </a:t>
            </a:r>
            <a:r>
              <a:rPr lang="en-US" altLang="zh-CN" b="1"/>
              <a:t>same instruction</a:t>
            </a:r>
            <a:r>
              <a:rPr lang="en-US" altLang="zh-CN"/>
              <a:t> is executed by </a:t>
            </a:r>
            <a:r>
              <a:rPr lang="en-US" altLang="zh-CN" b="1"/>
              <a:t>multiple processors</a:t>
            </a:r>
            <a:r>
              <a:rPr lang="en-US" altLang="zh-CN"/>
              <a:t> using </a:t>
            </a:r>
            <a:r>
              <a:rPr lang="en-US" altLang="zh-CN" b="1"/>
              <a:t>different data streams</a:t>
            </a:r>
            <a:r>
              <a:rPr lang="en-US" altLang="zh-CN"/>
              <a:t>.</a:t>
            </a:r>
          </a:p>
          <a:p>
            <a:pPr eaLnBrk="1" hangingPunct="1"/>
            <a:r>
              <a:rPr lang="en-US" altLang="zh-CN"/>
              <a:t>Exploits data-level parallelism</a:t>
            </a:r>
          </a:p>
          <a:p>
            <a:pPr eaLnBrk="1" hangingPunct="1"/>
            <a:r>
              <a:rPr lang="en-US" altLang="zh-CN"/>
              <a:t>Data memory for each processor;</a:t>
            </a:r>
          </a:p>
          <a:p>
            <a:pPr eaLnBrk="1" hangingPunct="1">
              <a:buFontTx/>
              <a:buNone/>
            </a:pPr>
            <a:r>
              <a:rPr lang="en-US" altLang="zh-CN"/>
              <a:t>	whereas a single instruction memory and control processor.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MISD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Multiple instruction streams, </a:t>
            </a:r>
          </a:p>
          <a:p>
            <a:pPr eaLnBrk="1" hangingPunct="1">
              <a:buFontTx/>
              <a:buNone/>
            </a:pPr>
            <a:r>
              <a:rPr lang="en-US" altLang="zh-CN"/>
              <a:t>	single data stream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	hard to exploit data-level parallelism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/>
            <a:r>
              <a:rPr lang="en-US" altLang="zh-CN"/>
              <a:t>No commercial multiprocessor of this type yet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MIMD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Multiple instruction streams, </a:t>
            </a:r>
          </a:p>
          <a:p>
            <a:pPr eaLnBrk="1" hangingPunct="1">
              <a:buFontTx/>
              <a:buNone/>
            </a:pPr>
            <a:r>
              <a:rPr lang="en-US" altLang="zh-CN"/>
              <a:t>	multiple data streams</a:t>
            </a:r>
          </a:p>
          <a:p>
            <a:pPr eaLnBrk="1" hangingPunct="1"/>
            <a:r>
              <a:rPr lang="en-US" altLang="zh-CN"/>
              <a:t>Each processor fetches its own instructions and operates on its own data.</a:t>
            </a:r>
          </a:p>
          <a:p>
            <a:pPr eaLnBrk="1" hangingPunct="1"/>
            <a:r>
              <a:rPr lang="en-US" altLang="zh-CN"/>
              <a:t>Exploits task-level parallelism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2590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chemeClr val="tx2"/>
                </a:solidFill>
                <a:latin typeface="Verdana" panose="020B0604030504040204" pitchFamily="34" charset="0"/>
              </a:rPr>
              <a:t>What’s computer architecture?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Computer Architecture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Refer only to instruction set design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2590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chemeClr val="tx2"/>
                </a:solidFill>
                <a:latin typeface="Verdana" panose="020B0604030504040204" pitchFamily="34" charset="0"/>
              </a:rPr>
              <a:t>What’s </a:t>
            </a:r>
            <a:br>
              <a:rPr lang="en-US" altLang="zh-CN" sz="4000" b="1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 sz="4000" b="1">
                <a:solidFill>
                  <a:schemeClr val="tx2"/>
                </a:solidFill>
                <a:latin typeface="Verdana" panose="020B0604030504040204" pitchFamily="34" charset="0"/>
              </a:rPr>
              <a:t>instruction set architecture?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1524000" y="26670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chemeClr val="tx2"/>
                </a:solidFill>
                <a:latin typeface="Verdana" panose="020B0604030504040204" pitchFamily="34" charset="0"/>
              </a:rPr>
              <a:t>     </a:t>
            </a:r>
            <a:r>
              <a:rPr lang="en-US" altLang="zh-CN" sz="4000" b="1">
                <a:solidFill>
                  <a:schemeClr val="tx2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4400" b="1">
                <a:solidFill>
                  <a:schemeClr val="tx2"/>
                </a:solidFill>
                <a:latin typeface="Verdana" panose="020B0604030504040204" pitchFamily="34" charset="0"/>
              </a:rPr>
              <a:t>too many </a:t>
            </a:r>
          </a:p>
          <a:p>
            <a:pPr algn="ctr" eaLnBrk="1" hangingPunct="1"/>
            <a:r>
              <a:rPr lang="en-US" altLang="zh-CN" sz="4400" b="1">
                <a:solidFill>
                  <a:schemeClr val="tx2"/>
                </a:solidFill>
                <a:latin typeface="Verdana" panose="020B0604030504040204" pitchFamily="34" charset="0"/>
              </a:rPr>
              <a:t>  concepts ahead</a:t>
            </a:r>
          </a:p>
        </p:txBody>
      </p:sp>
      <p:pic>
        <p:nvPicPr>
          <p:cNvPr id="5123" name="图片 2" descr="Revitlink Damien WArn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505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hlink"/>
                </a:solidFill>
              </a:rPr>
              <a:t>I</a:t>
            </a:r>
            <a:r>
              <a:rPr lang="en-US" altLang="zh-CN"/>
              <a:t>nstruction </a:t>
            </a:r>
            <a:r>
              <a:rPr lang="en-US" altLang="zh-CN">
                <a:solidFill>
                  <a:schemeClr val="hlink"/>
                </a:solidFill>
              </a:rPr>
              <a:t>S</a:t>
            </a:r>
            <a:r>
              <a:rPr lang="en-US" altLang="zh-CN"/>
              <a:t>et </a:t>
            </a:r>
            <a:r>
              <a:rPr lang="en-US" altLang="zh-CN">
                <a:solidFill>
                  <a:schemeClr val="hlink"/>
                </a:solidFill>
              </a:rPr>
              <a:t>A</a:t>
            </a:r>
            <a:r>
              <a:rPr lang="en-US" altLang="zh-CN"/>
              <a:t>rchitecture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>
                <a:solidFill>
                  <a:schemeClr val="hlink"/>
                </a:solidFill>
              </a:rPr>
              <a:t>ISA</a:t>
            </a:r>
            <a:endParaRPr lang="en-US" altLang="zh-CN" b="1"/>
          </a:p>
          <a:p>
            <a:pPr eaLnBrk="1" hangingPunct="1"/>
            <a:r>
              <a:rPr lang="en-US" altLang="zh-CN"/>
              <a:t>programmer-visible instruction set</a:t>
            </a:r>
          </a:p>
          <a:p>
            <a:pPr eaLnBrk="1" hangingPunct="1"/>
            <a:r>
              <a:rPr lang="en-US" altLang="zh-CN"/>
              <a:t>the boundary between software and hardware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ISA: Class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/>
              <a:t>Most are </a:t>
            </a:r>
            <a:r>
              <a:rPr lang="en-US" altLang="zh-CN" b="1"/>
              <a:t>general-purpose register architectures</a:t>
            </a:r>
            <a:r>
              <a:rPr lang="en-US" altLang="zh-CN"/>
              <a:t> with operands of either registers or memory locations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/>
              <a:t>Two popular versions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/>
              <a:t>	</a:t>
            </a:r>
            <a:r>
              <a:rPr lang="en-US" altLang="zh-CN" b="1"/>
              <a:t>register-memory ISA: </a:t>
            </a:r>
            <a:r>
              <a:rPr lang="en-US" altLang="zh-CN"/>
              <a:t>e.g., 80x86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/>
              <a:t>		many instructions can access 	memory</a:t>
            </a:r>
            <a:endParaRPr lang="en-US" altLang="zh-CN" b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/>
              <a:t>	load-store ISA: </a:t>
            </a:r>
            <a:r>
              <a:rPr lang="en-US" altLang="zh-CN"/>
              <a:t>e.g., ARM, MIPS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/>
              <a:t>		only load and store instructions can 	access memory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ISA: Memory Addressing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Byte addressing</a:t>
            </a:r>
          </a:p>
          <a:p>
            <a:pPr eaLnBrk="1" hangingPunct="1"/>
            <a:r>
              <a:rPr lang="en-US" altLang="zh-CN"/>
              <a:t>Aligned address</a:t>
            </a:r>
          </a:p>
          <a:p>
            <a:pPr eaLnBrk="1" hangingPunct="1">
              <a:buFontTx/>
              <a:buNone/>
            </a:pPr>
            <a:r>
              <a:rPr lang="en-US" altLang="zh-CN"/>
              <a:t>	object width: </a:t>
            </a:r>
            <a:r>
              <a:rPr lang="en-US" altLang="zh-CN" i="1"/>
              <a:t>s </a:t>
            </a:r>
            <a:r>
              <a:rPr lang="en-US" altLang="zh-CN"/>
              <a:t>bytes</a:t>
            </a:r>
          </a:p>
          <a:p>
            <a:pPr eaLnBrk="1" hangingPunct="1">
              <a:buFontTx/>
              <a:buNone/>
            </a:pPr>
            <a:r>
              <a:rPr lang="en-US" altLang="zh-CN"/>
              <a:t>	address: </a:t>
            </a:r>
            <a:r>
              <a:rPr lang="en-US" altLang="zh-CN" i="1"/>
              <a:t>A</a:t>
            </a: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	aligned if </a:t>
            </a:r>
            <a:r>
              <a:rPr lang="en-US" altLang="zh-CN" i="1"/>
              <a:t>A</a:t>
            </a:r>
            <a:r>
              <a:rPr lang="en-US" altLang="zh-CN"/>
              <a:t> mod </a:t>
            </a:r>
            <a:r>
              <a:rPr lang="en-US" altLang="zh-CN" i="1"/>
              <a:t>s</a:t>
            </a:r>
            <a:r>
              <a:rPr lang="en-US" altLang="zh-CN"/>
              <a:t> = 0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2590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chemeClr val="tx2"/>
                </a:solidFill>
                <a:latin typeface="Verdana" panose="020B0604030504040204" pitchFamily="34" charset="0"/>
              </a:rPr>
              <a:t>Why alignment?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Each misaligned object requires two memory accesses </a:t>
            </a:r>
          </a:p>
        </p:txBody>
      </p:sp>
      <p:pic>
        <p:nvPicPr>
          <p:cNvPr id="46083" name="Picture 4" descr="alignedaddr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14525"/>
            <a:ext cx="84582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ISA: Types and Sizes of OP</a:t>
            </a:r>
            <a:r>
              <a:rPr lang="en-US" altLang="zh-CN" sz="2400"/>
              <a:t>erands</a:t>
            </a:r>
          </a:p>
        </p:txBody>
      </p:sp>
      <p:graphicFrame>
        <p:nvGraphicFramePr>
          <p:cNvPr id="43059" name="Group 51"/>
          <p:cNvGraphicFramePr>
            <a:graphicFrameLocks noGrp="1"/>
          </p:cNvGraphicFramePr>
          <p:nvPr>
            <p:ph idx="1"/>
          </p:nvPr>
        </p:nvGraphicFramePr>
        <p:xfrm>
          <a:off x="228600" y="1295400"/>
          <a:ext cx="8686800" cy="5425440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Size in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ASCII 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Unicode character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Half word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Integer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word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Double word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Long 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IEEE 754 floating point –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single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IEEE 754 floating point –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64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2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Floating point –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extended double precision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ISA: Addressing Modes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Specify the address of a memory object (as operands of instructions):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	Register, </a:t>
            </a:r>
            <a:r>
              <a:rPr lang="en-US" altLang="zh-CN">
                <a:solidFill>
                  <a:srgbClr val="FF0000"/>
                </a:solidFill>
              </a:rPr>
              <a:t>Immediate</a:t>
            </a:r>
            <a:r>
              <a:rPr lang="en-US" altLang="zh-CN"/>
              <a:t>, </a:t>
            </a:r>
            <a:r>
              <a:rPr lang="en-US" altLang="zh-CN">
                <a:solidFill>
                  <a:schemeClr val="hlink"/>
                </a:solidFill>
              </a:rPr>
              <a:t>Displacement</a:t>
            </a:r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3810000" y="3733800"/>
            <a:ext cx="0" cy="1066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3032125" y="4832350"/>
            <a:ext cx="11668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latin typeface="Verdana" panose="020B0604030504040204" pitchFamily="34" charset="0"/>
              </a:rPr>
              <a:t>constant</a:t>
            </a:r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781800" y="3733800"/>
            <a:ext cx="0" cy="10668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5638800" y="4800600"/>
            <a:ext cx="2398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hlink"/>
                </a:solidFill>
                <a:latin typeface="Verdana" panose="020B0604030504040204" pitchFamily="34" charset="0"/>
              </a:rPr>
              <a:t>register + constant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ISA: Operations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Four general categories</a:t>
            </a:r>
          </a:p>
          <a:p>
            <a:pPr eaLnBrk="1" hangingPunct="1">
              <a:buFontTx/>
              <a:buNone/>
            </a:pPr>
            <a:r>
              <a:rPr lang="en-US" altLang="zh-CN"/>
              <a:t>	data transfer</a:t>
            </a:r>
          </a:p>
          <a:p>
            <a:pPr eaLnBrk="1" hangingPunct="1">
              <a:buFontTx/>
              <a:buNone/>
            </a:pPr>
            <a:r>
              <a:rPr lang="en-US" altLang="zh-CN"/>
              <a:t>	arithmetic logical</a:t>
            </a:r>
          </a:p>
          <a:p>
            <a:pPr eaLnBrk="1" hangingPunct="1">
              <a:buFontTx/>
              <a:buNone/>
            </a:pPr>
            <a:r>
              <a:rPr lang="en-US" altLang="zh-CN"/>
              <a:t>	control</a:t>
            </a:r>
          </a:p>
          <a:p>
            <a:pPr eaLnBrk="1" hangingPunct="1">
              <a:buFontTx/>
              <a:buNone/>
            </a:pPr>
            <a:r>
              <a:rPr lang="en-US" altLang="zh-CN"/>
              <a:t>	floating point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MIPS64 Operations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Data transfer</a:t>
            </a:r>
          </a:p>
        </p:txBody>
      </p:sp>
      <p:pic>
        <p:nvPicPr>
          <p:cNvPr id="50180" name="Picture 4" descr="datatrans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MIPS64 Operations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Arithmetic Logical</a:t>
            </a:r>
          </a:p>
        </p:txBody>
      </p:sp>
      <p:pic>
        <p:nvPicPr>
          <p:cNvPr id="51204" name="Picture 4" descr="arithmeticlog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0" y="2590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>
                <a:solidFill>
                  <a:schemeClr val="tx2"/>
                </a:solidFill>
                <a:latin typeface="Verdana" panose="020B0604030504040204" pitchFamily="34" charset="0"/>
              </a:rPr>
              <a:t>What types of computers?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MIPS64 Operations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Control</a:t>
            </a:r>
          </a:p>
        </p:txBody>
      </p:sp>
      <p:pic>
        <p:nvPicPr>
          <p:cNvPr id="52228" name="Picture 4" descr="contr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144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MIPS64 Operations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Floating point</a:t>
            </a:r>
          </a:p>
        </p:txBody>
      </p:sp>
      <p:pic>
        <p:nvPicPr>
          <p:cNvPr id="53252" name="Picture 4" descr="floating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ISA: Control Flow Instr</a:t>
            </a:r>
            <a:r>
              <a:rPr lang="en-US" altLang="zh-CN" sz="3200"/>
              <a:t>uctions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Types:</a:t>
            </a:r>
          </a:p>
          <a:p>
            <a:pPr eaLnBrk="1" hangingPunct="1">
              <a:buFontTx/>
              <a:buNone/>
            </a:pPr>
            <a:r>
              <a:rPr lang="en-US" altLang="zh-CN"/>
              <a:t>	conditional branches</a:t>
            </a:r>
          </a:p>
          <a:p>
            <a:pPr eaLnBrk="1" hangingPunct="1">
              <a:buFontTx/>
              <a:buNone/>
            </a:pPr>
            <a:r>
              <a:rPr lang="en-US" altLang="zh-CN"/>
              <a:t>	unconditional jumps</a:t>
            </a:r>
          </a:p>
          <a:p>
            <a:pPr eaLnBrk="1" hangingPunct="1">
              <a:buFontTx/>
              <a:buNone/>
            </a:pPr>
            <a:r>
              <a:rPr lang="en-US" altLang="zh-CN"/>
              <a:t>	procedure calls</a:t>
            </a:r>
          </a:p>
          <a:p>
            <a:pPr eaLnBrk="1" hangingPunct="1">
              <a:buFontTx/>
              <a:buNone/>
            </a:pPr>
            <a:r>
              <a:rPr lang="en-US" altLang="zh-CN"/>
              <a:t>	returns</a:t>
            </a:r>
          </a:p>
          <a:p>
            <a:pPr eaLnBrk="1" hangingPunct="1"/>
            <a:r>
              <a:rPr lang="en-US" altLang="zh-CN"/>
              <a:t>Branch address: add an address field to PC (program counter)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ISA: Encoding an ISA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Fixed length: ARM, MIPS – 32 bits</a:t>
            </a:r>
          </a:p>
          <a:p>
            <a:pPr eaLnBrk="1" hangingPunct="1"/>
            <a:r>
              <a:rPr lang="en-US" altLang="zh-CN"/>
              <a:t>Variable length: 80x86 – 1~18 bytes</a:t>
            </a:r>
          </a:p>
        </p:txBody>
      </p:sp>
      <p:pic>
        <p:nvPicPr>
          <p:cNvPr id="55300" name="Picture 4" descr="enco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1463"/>
            <a:ext cx="6248400" cy="40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600" b="1">
                <a:solidFill>
                  <a:schemeClr val="tx2"/>
                </a:solidFill>
                <a:latin typeface="Verdana" panose="020B0604030504040204" pitchFamily="34" charset="0"/>
                <a:hlinkClick r:id="rId4"/>
              </a:rPr>
              <a:t>http://en.wikipedia.org/wiki/MIPS_architecture</a:t>
            </a:r>
            <a:endParaRPr lang="en-US" altLang="zh-CN" sz="1600" b="1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algn="r" eaLnBrk="1" hangingPunct="1"/>
            <a:r>
              <a:rPr lang="en-US" altLang="zh-CN" sz="1600" b="1">
                <a:solidFill>
                  <a:schemeClr val="tx2"/>
                </a:solidFill>
                <a:latin typeface="Verdana" panose="020B0604030504040204" pitchFamily="34" charset="0"/>
                <a:hlinkClick r:id="rId5"/>
              </a:rPr>
              <a:t>https://inst.eecs.berkeley.edu/~cs61c/resources/MIPS_help.html</a:t>
            </a:r>
            <a:r>
              <a:rPr lang="en-US" altLang="zh-CN" sz="1600" b="1">
                <a:solidFill>
                  <a:schemeClr val="tx2"/>
                </a:solidFill>
                <a:latin typeface="Verdana" panose="020B0604030504040204" pitchFamily="34" charset="0"/>
              </a:rPr>
              <a:t>    </a:t>
            </a:r>
            <a:br>
              <a:rPr lang="en-US" altLang="zh-CN" sz="2000" b="1">
                <a:solidFill>
                  <a:schemeClr val="tx2"/>
                </a:solidFill>
                <a:latin typeface="Verdana" panose="020B0604030504040204" pitchFamily="34" charset="0"/>
              </a:rPr>
            </a:br>
            <a:br>
              <a:rPr lang="en-US" altLang="zh-CN" sz="2000" b="1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 sz="2000" b="1">
                <a:solidFill>
                  <a:schemeClr val="tx2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5943600" y="3048000"/>
            <a:ext cx="3200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br>
              <a:rPr lang="en-US" altLang="zh-CN" sz="2000" b="1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 sz="2000" b="1">
                <a:solidFill>
                  <a:schemeClr val="tx2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5943600" y="3048000"/>
            <a:ext cx="3200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Start with a 6-bit opcode.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 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 b="1">
                <a:solidFill>
                  <a:schemeClr val="tx2"/>
                </a:solidFill>
                <a:latin typeface="Verdana" panose="020B0604030504040204" pitchFamily="34" charset="0"/>
              </a:rPr>
              <a:t>R-type</a:t>
            </a: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: register 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three registers, 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a shift amount field, 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and a function field; 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 b="1">
                <a:solidFill>
                  <a:schemeClr val="tx2"/>
                </a:solidFill>
                <a:latin typeface="Verdana" panose="020B0604030504040204" pitchFamily="34" charset="0"/>
              </a:rPr>
              <a:t>I-type</a:t>
            </a: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: immediate 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two registers,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a 16-bit immediate value; 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 b="1">
                <a:solidFill>
                  <a:schemeClr val="tx2"/>
                </a:solidFill>
                <a:latin typeface="Verdana" panose="020B0604030504040204" pitchFamily="34" charset="0"/>
              </a:rPr>
              <a:t>J-type</a:t>
            </a: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: jump </a:t>
            </a:r>
            <a:b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>
                <a:solidFill>
                  <a:schemeClr val="tx2"/>
                </a:solidFill>
                <a:latin typeface="Verdana" panose="020B0604030504040204" pitchFamily="34" charset="0"/>
              </a:rPr>
              <a:t>a 26-bit jump target.</a:t>
            </a:r>
            <a:r>
              <a:rPr lang="en-US" altLang="zh-CN" sz="1600" b="1">
                <a:solidFill>
                  <a:schemeClr val="tx2"/>
                </a:solidFill>
                <a:latin typeface="Verdana" panose="020B0604030504040204" pitchFamily="34" charset="0"/>
              </a:rPr>
              <a:t>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2590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chemeClr val="tx2"/>
                </a:solidFill>
                <a:latin typeface="Verdana" panose="020B0604030504040204" pitchFamily="34" charset="0"/>
              </a:rPr>
              <a:t>Again,</a:t>
            </a:r>
            <a:br>
              <a:rPr lang="en-US" altLang="zh-CN" sz="4000" b="1">
                <a:solidFill>
                  <a:schemeClr val="tx2"/>
                </a:solidFill>
                <a:latin typeface="Verdana" panose="020B0604030504040204" pitchFamily="34" charset="0"/>
              </a:rPr>
            </a:br>
            <a:r>
              <a:rPr lang="en-US" altLang="zh-CN" sz="4000" b="1">
                <a:solidFill>
                  <a:schemeClr val="tx2"/>
                </a:solidFill>
                <a:latin typeface="Verdana" panose="020B0604030504040204" pitchFamily="34" charset="0"/>
              </a:rPr>
              <a:t>what’s computer architecture?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Computer Architecture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438400" y="1828800"/>
            <a:ext cx="3657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chemeClr val="tx2"/>
                </a:solidFill>
                <a:latin typeface="Verdana" panose="020B0604030504040204" pitchFamily="34" charset="0"/>
              </a:rPr>
              <a:t>Organization</a:t>
            </a:r>
          </a:p>
        </p:txBody>
      </p:sp>
      <p:sp>
        <p:nvSpPr>
          <p:cNvPr id="57348" name="Line 6"/>
          <p:cNvSpPr>
            <a:spLocks noChangeShapeType="1"/>
          </p:cNvSpPr>
          <p:nvPr/>
        </p:nvSpPr>
        <p:spPr bwMode="auto">
          <a:xfrm>
            <a:off x="1066800" y="1143000"/>
            <a:ext cx="7010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9" name="Line 7"/>
          <p:cNvSpPr>
            <a:spLocks noChangeShapeType="1"/>
          </p:cNvSpPr>
          <p:nvPr/>
        </p:nvSpPr>
        <p:spPr bwMode="auto">
          <a:xfrm>
            <a:off x="4114800" y="1219200"/>
            <a:ext cx="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0" name="Line 8"/>
          <p:cNvSpPr>
            <a:spLocks noChangeShapeType="1"/>
          </p:cNvSpPr>
          <p:nvPr/>
        </p:nvSpPr>
        <p:spPr bwMode="auto">
          <a:xfrm flipH="1">
            <a:off x="990600" y="1219200"/>
            <a:ext cx="1371600" cy="792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9"/>
          <p:cNvSpPr>
            <a:spLocks noChangeShapeType="1"/>
          </p:cNvSpPr>
          <p:nvPr/>
        </p:nvSpPr>
        <p:spPr bwMode="auto">
          <a:xfrm>
            <a:off x="6629400" y="1143000"/>
            <a:ext cx="9144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0" y="2438400"/>
            <a:ext cx="3200400" cy="44196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000"/>
              <a:t>actual programmer</a:t>
            </a:r>
          </a:p>
          <a:p>
            <a:pPr eaLnBrk="1" hangingPunct="1">
              <a:buFontTx/>
              <a:buNone/>
            </a:pPr>
            <a:r>
              <a:rPr lang="en-US" altLang="zh-CN" sz="2000"/>
              <a:t>visible instruction set;</a:t>
            </a:r>
          </a:p>
          <a:p>
            <a:pPr eaLnBrk="1" hangingPunct="1">
              <a:buFontTx/>
              <a:buNone/>
            </a:pPr>
            <a:r>
              <a:rPr lang="en-US" altLang="zh-CN" sz="2000"/>
              <a:t>boundary between sw</a:t>
            </a:r>
          </a:p>
          <a:p>
            <a:pPr eaLnBrk="1" hangingPunct="1">
              <a:buFontTx/>
              <a:buNone/>
            </a:pPr>
            <a:r>
              <a:rPr lang="en-US" altLang="zh-CN" sz="2000"/>
              <a:t>and hw;</a:t>
            </a:r>
          </a:p>
        </p:txBody>
      </p:sp>
      <p:sp>
        <p:nvSpPr>
          <p:cNvPr id="57353" name="Rectangle 11"/>
          <p:cNvSpPr>
            <a:spLocks noChangeArrowheads="1"/>
          </p:cNvSpPr>
          <p:nvPr/>
        </p:nvSpPr>
        <p:spPr bwMode="auto">
          <a:xfrm>
            <a:off x="2819400" y="2438400"/>
            <a:ext cx="2971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high-level aspects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of computer design: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memory system,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memory interconnect,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design of internal processor or CPU;</a:t>
            </a:r>
          </a:p>
          <a:p>
            <a:pPr algn="r" eaLnBrk="1" hangingPunct="1">
              <a:spcBef>
                <a:spcPct val="20000"/>
              </a:spcBef>
            </a:pPr>
            <a:endParaRPr lang="en-US" altLang="zh-CN" sz="2000">
              <a:latin typeface="Verdana" panose="020B0604030504040204" pitchFamily="34" charset="0"/>
            </a:endParaRPr>
          </a:p>
        </p:txBody>
      </p:sp>
      <p:sp>
        <p:nvSpPr>
          <p:cNvPr id="57354" name="Rectangle 12"/>
          <p:cNvSpPr>
            <a:spLocks noChangeArrowheads="1"/>
          </p:cNvSpPr>
          <p:nvPr/>
        </p:nvSpPr>
        <p:spPr bwMode="auto">
          <a:xfrm>
            <a:off x="6172200" y="2438400"/>
            <a:ext cx="2971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computer specifics: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logic design,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packaging tech;</a:t>
            </a:r>
          </a:p>
        </p:txBody>
      </p:sp>
      <p:sp>
        <p:nvSpPr>
          <p:cNvPr id="57355" name="Rectangle 4"/>
          <p:cNvSpPr>
            <a:spLocks noChangeArrowheads="1"/>
          </p:cNvSpPr>
          <p:nvPr/>
        </p:nvSpPr>
        <p:spPr bwMode="auto">
          <a:xfrm>
            <a:off x="0" y="1828800"/>
            <a:ext cx="1752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chemeClr val="tx2"/>
                </a:solidFill>
                <a:latin typeface="Verdana" panose="020B0604030504040204" pitchFamily="34" charset="0"/>
              </a:rPr>
              <a:t>  ISA</a:t>
            </a:r>
          </a:p>
        </p:txBody>
      </p:sp>
      <p:sp>
        <p:nvSpPr>
          <p:cNvPr id="57356" name="Rectangle 4"/>
          <p:cNvSpPr>
            <a:spLocks noChangeArrowheads="1"/>
          </p:cNvSpPr>
          <p:nvPr/>
        </p:nvSpPr>
        <p:spPr bwMode="auto">
          <a:xfrm>
            <a:off x="5943600" y="1828800"/>
            <a:ext cx="274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chemeClr val="tx2"/>
                </a:solidFill>
                <a:latin typeface="Verdana" panose="020B0604030504040204" pitchFamily="34" charset="0"/>
              </a:rPr>
              <a:t>Hardware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Computer Architecture</a:t>
            </a:r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2438400" y="1828800"/>
            <a:ext cx="3657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chemeClr val="tx2"/>
                </a:solidFill>
                <a:latin typeface="Verdana" panose="020B0604030504040204" pitchFamily="34" charset="0"/>
              </a:rPr>
              <a:t>Organization</a:t>
            </a:r>
          </a:p>
        </p:txBody>
      </p:sp>
      <p:sp>
        <p:nvSpPr>
          <p:cNvPr id="58372" name="Line 6"/>
          <p:cNvSpPr>
            <a:spLocks noChangeShapeType="1"/>
          </p:cNvSpPr>
          <p:nvPr/>
        </p:nvSpPr>
        <p:spPr bwMode="auto">
          <a:xfrm>
            <a:off x="1066800" y="1143000"/>
            <a:ext cx="7010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3" name="Line 7"/>
          <p:cNvSpPr>
            <a:spLocks noChangeShapeType="1"/>
          </p:cNvSpPr>
          <p:nvPr/>
        </p:nvSpPr>
        <p:spPr bwMode="auto">
          <a:xfrm>
            <a:off x="4114800" y="1219200"/>
            <a:ext cx="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4" name="Line 8"/>
          <p:cNvSpPr>
            <a:spLocks noChangeShapeType="1"/>
          </p:cNvSpPr>
          <p:nvPr/>
        </p:nvSpPr>
        <p:spPr bwMode="auto">
          <a:xfrm flipH="1">
            <a:off x="990600" y="1219200"/>
            <a:ext cx="1371600" cy="792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5" name="Line 9"/>
          <p:cNvSpPr>
            <a:spLocks noChangeShapeType="1"/>
          </p:cNvSpPr>
          <p:nvPr/>
        </p:nvSpPr>
        <p:spPr bwMode="auto">
          <a:xfrm>
            <a:off x="6629400" y="1143000"/>
            <a:ext cx="9144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6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0" y="2438400"/>
            <a:ext cx="3200400" cy="44196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000"/>
              <a:t>actual programmer</a:t>
            </a:r>
          </a:p>
          <a:p>
            <a:pPr eaLnBrk="1" hangingPunct="1">
              <a:buFontTx/>
              <a:buNone/>
            </a:pPr>
            <a:r>
              <a:rPr lang="en-US" altLang="zh-CN" sz="2000"/>
              <a:t>visible instruction set;</a:t>
            </a:r>
          </a:p>
          <a:p>
            <a:pPr eaLnBrk="1" hangingPunct="1">
              <a:buFontTx/>
              <a:buNone/>
            </a:pPr>
            <a:r>
              <a:rPr lang="en-US" altLang="zh-CN" sz="2000"/>
              <a:t>boundary between sw</a:t>
            </a:r>
          </a:p>
          <a:p>
            <a:pPr eaLnBrk="1" hangingPunct="1">
              <a:buFontTx/>
              <a:buNone/>
            </a:pPr>
            <a:r>
              <a:rPr lang="en-US" altLang="zh-CN" sz="2000"/>
              <a:t>and hw;</a:t>
            </a:r>
          </a:p>
        </p:txBody>
      </p:sp>
      <p:sp>
        <p:nvSpPr>
          <p:cNvPr id="58377" name="Rectangle 11"/>
          <p:cNvSpPr>
            <a:spLocks noChangeArrowheads="1"/>
          </p:cNvSpPr>
          <p:nvPr/>
        </p:nvSpPr>
        <p:spPr bwMode="auto">
          <a:xfrm>
            <a:off x="2819400" y="2438400"/>
            <a:ext cx="2971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high-level aspects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of computer design: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memory system,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memory interconnect,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design of internal processor or CPU;</a:t>
            </a:r>
          </a:p>
          <a:p>
            <a:pPr algn="r" eaLnBrk="1" hangingPunct="1">
              <a:spcBef>
                <a:spcPct val="20000"/>
              </a:spcBef>
            </a:pPr>
            <a:endParaRPr lang="en-US" altLang="zh-CN" sz="2000">
              <a:latin typeface="Verdana" panose="020B0604030504040204" pitchFamily="34" charset="0"/>
            </a:endParaRPr>
          </a:p>
        </p:txBody>
      </p:sp>
      <p:sp>
        <p:nvSpPr>
          <p:cNvPr id="58378" name="Rectangle 12"/>
          <p:cNvSpPr>
            <a:spLocks noChangeArrowheads="1"/>
          </p:cNvSpPr>
          <p:nvPr/>
        </p:nvSpPr>
        <p:spPr bwMode="auto">
          <a:xfrm>
            <a:off x="6172200" y="2438400"/>
            <a:ext cx="2971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computer specifics: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logic design,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packaging tech;</a:t>
            </a:r>
          </a:p>
        </p:txBody>
      </p:sp>
      <p:sp>
        <p:nvSpPr>
          <p:cNvPr id="58379" name="Rectangle 13"/>
          <p:cNvSpPr>
            <a:spLocks noChangeArrowheads="1"/>
          </p:cNvSpPr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latin typeface="Verdana" panose="020B0604030504040204" pitchFamily="34" charset="0"/>
              </a:rPr>
              <a:t>Computer architects</a:t>
            </a:r>
            <a:r>
              <a:rPr lang="en-US" altLang="zh-CN" sz="2000">
                <a:latin typeface="Verdana" panose="020B0604030504040204" pitchFamily="34" charset="0"/>
              </a:rPr>
              <a:t> must design the organization and hardware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to meet functional requirements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000">
                <a:latin typeface="Verdana" panose="020B0604030504040204" pitchFamily="34" charset="0"/>
              </a:rPr>
              <a:t>as well as price, power, performance, and availability goals.</a:t>
            </a:r>
          </a:p>
        </p:txBody>
      </p:sp>
      <p:sp>
        <p:nvSpPr>
          <p:cNvPr id="58380" name="Rectangle 4"/>
          <p:cNvSpPr>
            <a:spLocks noChangeArrowheads="1"/>
          </p:cNvSpPr>
          <p:nvPr/>
        </p:nvSpPr>
        <p:spPr bwMode="auto">
          <a:xfrm>
            <a:off x="0" y="1828800"/>
            <a:ext cx="1752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chemeClr val="tx2"/>
                </a:solidFill>
                <a:latin typeface="Verdana" panose="020B0604030504040204" pitchFamily="34" charset="0"/>
              </a:rPr>
              <a:t>  ISA</a:t>
            </a:r>
          </a:p>
        </p:txBody>
      </p:sp>
      <p:sp>
        <p:nvSpPr>
          <p:cNvPr id="58381" name="Rectangle 4"/>
          <p:cNvSpPr>
            <a:spLocks noChangeArrowheads="1"/>
          </p:cNvSpPr>
          <p:nvPr/>
        </p:nvSpPr>
        <p:spPr bwMode="auto">
          <a:xfrm>
            <a:off x="5943600" y="1828800"/>
            <a:ext cx="274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chemeClr val="tx2"/>
                </a:solidFill>
                <a:latin typeface="Verdana" panose="020B0604030504040204" pitchFamily="34" charset="0"/>
              </a:rPr>
              <a:t>Hardware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Review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 classes of computers</a:t>
            </a:r>
          </a:p>
          <a:p>
            <a:pPr eaLnBrk="1" hangingPunct="1"/>
            <a:r>
              <a:rPr lang="en-US" altLang="zh-CN"/>
              <a:t>Parallelism</a:t>
            </a:r>
          </a:p>
          <a:p>
            <a:pPr eaLnBrk="1" hangingPunct="1"/>
            <a:r>
              <a:rPr lang="en-US" altLang="zh-CN"/>
              <a:t>Instruction set architecture</a:t>
            </a:r>
          </a:p>
          <a:p>
            <a:pPr eaLnBrk="1" hangingPunct="1"/>
            <a:r>
              <a:rPr lang="en-US" altLang="zh-CN"/>
              <a:t>Computer architecture</a:t>
            </a: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cover-5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38576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5"/>
          <p:cNvSpPr>
            <a:spLocks noGrp="1" noChangeArrowheads="1"/>
          </p:cNvSpPr>
          <p:nvPr>
            <p:ph type="title"/>
          </p:nvPr>
        </p:nvSpPr>
        <p:spPr>
          <a:xfrm>
            <a:off x="3810000" y="2971800"/>
            <a:ext cx="5334000" cy="1143000"/>
          </a:xfrm>
          <a:noFill/>
        </p:spPr>
        <p:txBody>
          <a:bodyPr/>
          <a:lstStyle/>
          <a:p>
            <a:pPr algn="r" eaLnBrk="1" hangingPunct="1"/>
            <a:r>
              <a:rPr lang="en-US" altLang="zh-CN"/>
              <a:t>Chapter 1.1-1.3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Lab 1</a:t>
            </a:r>
            <a:endParaRPr lang="zh-CN" altLang="en-US"/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Demo Due: September 30, 2019</a:t>
            </a:r>
          </a:p>
          <a:p>
            <a:r>
              <a:rPr lang="en-US" altLang="zh-CN" dirty="0"/>
              <a:t>Report Due: October 12, 2019</a:t>
            </a: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Reference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 Classes of Computers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PMD: Personal Mobile Device</a:t>
            </a:r>
          </a:p>
          <a:p>
            <a:pPr eaLnBrk="1" hangingPunct="1"/>
            <a:r>
              <a:rPr lang="en-US" altLang="zh-CN"/>
              <a:t>Desktop</a:t>
            </a:r>
          </a:p>
          <a:p>
            <a:pPr eaLnBrk="1" hangingPunct="1"/>
            <a:r>
              <a:rPr lang="en-US" altLang="zh-CN"/>
              <a:t>Server</a:t>
            </a:r>
          </a:p>
          <a:p>
            <a:pPr eaLnBrk="1" hangingPunct="1"/>
            <a:r>
              <a:rPr lang="en-US" altLang="zh-CN"/>
              <a:t>Cluster/WSC (warehouse-scale computer)</a:t>
            </a:r>
          </a:p>
          <a:p>
            <a:pPr eaLnBrk="1" hangingPunct="1"/>
            <a:r>
              <a:rPr lang="en-US" altLang="zh-CN"/>
              <a:t>Embedded computer</a:t>
            </a: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标题 1">
            <a:extLst>
              <a:ext uri="{FF2B5EF4-FFF2-40B4-BE49-F238E27FC236}">
                <a16:creationId xmlns:a16="http://schemas.microsoft.com/office/drawing/2014/main" id="{4B5EED1E-63E4-4440-8088-7AA66986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Assignment 1</a:t>
            </a:r>
            <a:endParaRPr lang="zh-CN" altLang="en-US"/>
          </a:p>
        </p:txBody>
      </p:sp>
      <p:sp>
        <p:nvSpPr>
          <p:cNvPr id="217091" name="内容占位符 2">
            <a:extLst>
              <a:ext uri="{FF2B5EF4-FFF2-40B4-BE49-F238E27FC236}">
                <a16:creationId xmlns:a16="http://schemas.microsoft.com/office/drawing/2014/main" id="{C279BBB0-68D2-B64A-B7C2-8CEA64637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link</a:t>
            </a:r>
            <a:endParaRPr lang="en-US" altLang="zh-CN" dirty="0"/>
          </a:p>
          <a:p>
            <a:r>
              <a:rPr lang="en-US" altLang="zh-CN" dirty="0"/>
              <a:t>10 min presentation per group</a:t>
            </a:r>
          </a:p>
          <a:p>
            <a:r>
              <a:rPr lang="en-US" altLang="zh-CN" dirty="0"/>
              <a:t>October 12, 08:00 – 12:15</a:t>
            </a:r>
          </a:p>
          <a:p>
            <a:pPr>
              <a:buFontTx/>
              <a:buNone/>
            </a:pPr>
            <a:r>
              <a:rPr lang="en-US" altLang="zh-CN" dirty="0"/>
              <a:t>	Room 502, CGB Building East Wing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3399FF"/>
                </a:solidFill>
              </a:rPr>
              <a:t>Bonus</a:t>
            </a:r>
          </a:p>
          <a:p>
            <a:pPr>
              <a:buFontTx/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tbd</a:t>
            </a:r>
            <a:r>
              <a:rPr lang="en-US" altLang="zh-CN" dirty="0"/>
              <a:t>…for the best presentation group</a:t>
            </a:r>
          </a:p>
          <a:p>
            <a:pPr>
              <a:buFontTx/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3399FF"/>
                </a:solidFill>
              </a:rPr>
              <a:t>Suggestions? Make it fun!</a:t>
            </a:r>
            <a:endParaRPr lang="zh-CN" altLang="en-US" dirty="0">
              <a:solidFill>
                <a:srgbClr val="3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32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9600"/>
              <a:t>?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3" descr="IMAG17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25908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CN" sz="6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3581400"/>
            <a:ext cx="8686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CN" sz="6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be on the road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#What’s More</a:t>
            </a:r>
            <a:endParaRPr lang="zh-CN" altLang="en-US"/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If you can dream it, you can accomplish it.</a:t>
            </a:r>
          </a:p>
          <a:p>
            <a:pPr eaLnBrk="1" hangingPunct="1">
              <a:buFontTx/>
              <a:buNone/>
            </a:pPr>
            <a:r>
              <a:rPr lang="en-US" altLang="zh-CN"/>
              <a:t>	</a:t>
            </a:r>
            <a:r>
              <a:rPr lang="en-US" altLang="zh-CN">
                <a:hlinkClick r:id="rId3"/>
              </a:rPr>
              <a:t>What's Your Dream</a:t>
            </a:r>
            <a:r>
              <a:rPr lang="en-US" altLang="zh-CN"/>
              <a:t> by LinkedIn</a:t>
            </a:r>
            <a:endParaRPr lang="zh-CN" altLang="en-US"/>
          </a:p>
          <a:p>
            <a:pPr eaLnBrk="1" hangingPunct="1"/>
            <a:r>
              <a:rPr lang="en-US" altLang="zh-CN"/>
              <a:t>If not now, when?</a:t>
            </a:r>
          </a:p>
          <a:p>
            <a:pPr eaLnBrk="1" hangingPunct="1">
              <a:buFontTx/>
              <a:buNone/>
            </a:pPr>
            <a:r>
              <a:rPr lang="en-US" altLang="zh-CN"/>
              <a:t>	</a:t>
            </a:r>
            <a:r>
              <a:rPr lang="en-US" altLang="zh-CN">
                <a:hlinkClick r:id="rId4"/>
              </a:rPr>
              <a:t>The 3 Secrets of Highly Successful Graduates</a:t>
            </a:r>
            <a:r>
              <a:rPr lang="en-US" altLang="zh-CN"/>
              <a:t> by Reid Hoffman</a:t>
            </a:r>
          </a:p>
          <a:p>
            <a:pPr eaLnBrk="1" hangingPunct="1">
              <a:buFontTx/>
              <a:buNone/>
            </a:pPr>
            <a:r>
              <a:rPr lang="en-US" altLang="zh-CN"/>
              <a:t>	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#What’s More</a:t>
            </a:r>
            <a:endParaRPr lang="zh-CN" altLang="en-US"/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hlinkClick r:id="rId3"/>
              </a:rPr>
              <a:t>The Meaning of Teaching… A Long Thank You Note</a:t>
            </a: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	by Kai Bu</a:t>
            </a:r>
          </a:p>
          <a:p>
            <a:pPr eaLnBrk="1" hangingPunct="1">
              <a:buFontTx/>
              <a:buNone/>
            </a:pPr>
            <a:r>
              <a:rPr lang="en-US" altLang="zh-CN"/>
              <a:t>	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PMD:</a:t>
            </a:r>
            <a:r>
              <a:rPr lang="en-US" altLang="zh-CN" sz="4000"/>
              <a:t> Personal Mobile Device</a:t>
            </a:r>
            <a:endParaRPr lang="en-US" altLang="zh-CN" sz="3600"/>
          </a:p>
        </p:txBody>
      </p:sp>
      <p:pic>
        <p:nvPicPr>
          <p:cNvPr id="8195" name="Picture 4" descr="HTC-ProductDetail-Hero-slide-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2954338"/>
            <a:ext cx="5267325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 descr="iPad_Air_vs_iPad_mini_2_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98863"/>
            <a:ext cx="41910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Wireless devices with multimedia user interfaces</a:t>
            </a:r>
          </a:p>
          <a:p>
            <a:pPr eaLnBrk="1" hangingPunct="1"/>
            <a:r>
              <a:rPr lang="en-US" altLang="zh-CN"/>
              <a:t>cell phones, tablet computers, etc.</a:t>
            </a:r>
          </a:p>
          <a:p>
            <a:pPr eaLnBrk="1" hangingPunct="1"/>
            <a:r>
              <a:rPr lang="en-US" altLang="zh-CN"/>
              <a:t>a few hundred dollars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/>
              <a:t>PMD Characteristics</a:t>
            </a: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Cost effectiveness</a:t>
            </a:r>
          </a:p>
          <a:p>
            <a:pPr eaLnBrk="1" hangingPunct="1">
              <a:buFontTx/>
              <a:buNone/>
            </a:pPr>
            <a:r>
              <a:rPr lang="en-US" altLang="zh-CN" sz="3600"/>
              <a:t>	</a:t>
            </a:r>
            <a:r>
              <a:rPr lang="en-US" altLang="zh-CN"/>
              <a:t>less expensive packaging</a:t>
            </a:r>
          </a:p>
          <a:p>
            <a:pPr eaLnBrk="1" hangingPunct="1">
              <a:buFontTx/>
              <a:buNone/>
            </a:pPr>
            <a:r>
              <a:rPr lang="en-US" altLang="zh-CN"/>
              <a:t>	absence of fan for cooling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/>
              <a:t>PMD Characteristics</a:t>
            </a: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Responsiveness &amp; Predictability</a:t>
            </a:r>
          </a:p>
          <a:p>
            <a:pPr eaLnBrk="1" hangingPunct="1">
              <a:buFontTx/>
              <a:buNone/>
            </a:pPr>
            <a:r>
              <a:rPr lang="en-US" altLang="zh-CN" sz="3600"/>
              <a:t>	</a:t>
            </a:r>
            <a:r>
              <a:rPr lang="en-US" altLang="zh-CN" sz="2800" b="1">
                <a:solidFill>
                  <a:srgbClr val="00B0F0"/>
                </a:solidFill>
              </a:rPr>
              <a:t>real-time </a:t>
            </a:r>
            <a:r>
              <a:rPr lang="en-US" altLang="zh-CN" sz="2800" b="1"/>
              <a:t>performance:</a:t>
            </a:r>
            <a:r>
              <a:rPr lang="en-US" altLang="zh-CN" sz="2800"/>
              <a:t> 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a maximum execution time for each 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application segment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12220</TotalTime>
  <Words>2588</Words>
  <Application>Microsoft Macintosh PowerPoint</Application>
  <PresentationFormat>On-screen Show (4:3)</PresentationFormat>
  <Paragraphs>550</Paragraphs>
  <Slides>64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微软雅黑</vt:lpstr>
      <vt:lpstr>Arial</vt:lpstr>
      <vt:lpstr>Verdana</vt:lpstr>
      <vt:lpstr>默认设计模板</vt:lpstr>
      <vt:lpstr>PowerPoint Presentation</vt:lpstr>
      <vt:lpstr>Fundamentals of  Computer Design - Basics</vt:lpstr>
      <vt:lpstr>Fundamentals of  Computer Design - Basics</vt:lpstr>
      <vt:lpstr>PowerPoint Presentation</vt:lpstr>
      <vt:lpstr>PowerPoint Presentation</vt:lpstr>
      <vt:lpstr>5 Classes of Computers</vt:lpstr>
      <vt:lpstr>PMD: Personal Mobile Device</vt:lpstr>
      <vt:lpstr>PMD Characteristics</vt:lpstr>
      <vt:lpstr>PMD Characteristics</vt:lpstr>
      <vt:lpstr>PMD Characteristics</vt:lpstr>
      <vt:lpstr>PMD Characteristics</vt:lpstr>
      <vt:lpstr>Desktop Computing</vt:lpstr>
      <vt:lpstr>Desktop Characteristics</vt:lpstr>
      <vt:lpstr>Servers</vt:lpstr>
      <vt:lpstr>Servers Characteristics</vt:lpstr>
      <vt:lpstr>Servers Characteristics</vt:lpstr>
      <vt:lpstr>Clusters/WSCs</vt:lpstr>
      <vt:lpstr>Embedded Computers</vt:lpstr>
      <vt:lpstr>Embedded vs Non-embedded</vt:lpstr>
      <vt:lpstr>PowerPoint Presentation</vt:lpstr>
      <vt:lpstr>Parallelism</vt:lpstr>
      <vt:lpstr>Application Parallelism</vt:lpstr>
      <vt:lpstr>Application Parallelism</vt:lpstr>
      <vt:lpstr>Application Parallelism</vt:lpstr>
      <vt:lpstr>Application Parallelism</vt:lpstr>
      <vt:lpstr>Application Parallelism</vt:lpstr>
      <vt:lpstr>Hardware Parallelism</vt:lpstr>
      <vt:lpstr>Hardware Parallelism</vt:lpstr>
      <vt:lpstr>Hardware Parallelism</vt:lpstr>
      <vt:lpstr>Hardware Parallelism</vt:lpstr>
      <vt:lpstr>Hardware Parallelism</vt:lpstr>
      <vt:lpstr>Classes of Parallel Architectures</vt:lpstr>
      <vt:lpstr>SISD</vt:lpstr>
      <vt:lpstr>SIMD</vt:lpstr>
      <vt:lpstr>MISD</vt:lpstr>
      <vt:lpstr>MIMD</vt:lpstr>
      <vt:lpstr>PowerPoint Presentation</vt:lpstr>
      <vt:lpstr>Computer Architecture</vt:lpstr>
      <vt:lpstr>PowerPoint Presentation</vt:lpstr>
      <vt:lpstr>Instruction Set Architecture</vt:lpstr>
      <vt:lpstr>ISA: Class</vt:lpstr>
      <vt:lpstr>ISA: Memory Addressing</vt:lpstr>
      <vt:lpstr>PowerPoint Presentation</vt:lpstr>
      <vt:lpstr>Each misaligned object requires two memory accesses </vt:lpstr>
      <vt:lpstr>ISA: Types and Sizes of OPerands</vt:lpstr>
      <vt:lpstr>ISA: Addressing Modes</vt:lpstr>
      <vt:lpstr>ISA: Operations</vt:lpstr>
      <vt:lpstr>MIPS64 Operations</vt:lpstr>
      <vt:lpstr>MIPS64 Operations</vt:lpstr>
      <vt:lpstr>MIPS64 Operations</vt:lpstr>
      <vt:lpstr>MIPS64 Operations</vt:lpstr>
      <vt:lpstr>ISA: Control Flow Instructions</vt:lpstr>
      <vt:lpstr>ISA: Encoding an ISA</vt:lpstr>
      <vt:lpstr>PowerPoint Presentation</vt:lpstr>
      <vt:lpstr>Computer Architecture</vt:lpstr>
      <vt:lpstr>Computer Architecture</vt:lpstr>
      <vt:lpstr>Review</vt:lpstr>
      <vt:lpstr>Chapter 1.1-1.3</vt:lpstr>
      <vt:lpstr>Lab 1</vt:lpstr>
      <vt:lpstr>Assignment 1</vt:lpstr>
      <vt:lpstr>?</vt:lpstr>
      <vt:lpstr>PowerPoint Presentation</vt:lpstr>
      <vt:lpstr>#What’s More</vt:lpstr>
      <vt:lpstr>#What’s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</dc:creator>
  <cp:lastModifiedBy>Kai</cp:lastModifiedBy>
  <cp:revision>1007</cp:revision>
  <cp:lastPrinted>1601-01-01T00:00:00Z</cp:lastPrinted>
  <dcterms:created xsi:type="dcterms:W3CDTF">1601-01-01T00:00:00Z</dcterms:created>
  <dcterms:modified xsi:type="dcterms:W3CDTF">2019-09-15T23:54:05Z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